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66"/>
  </p:notesMasterIdLst>
  <p:sldIdLst>
    <p:sldId id="256" r:id="rId2"/>
    <p:sldId id="258" r:id="rId3"/>
    <p:sldId id="319" r:id="rId4"/>
    <p:sldId id="294" r:id="rId5"/>
    <p:sldId id="321" r:id="rId6"/>
    <p:sldId id="288" r:id="rId7"/>
    <p:sldId id="287" r:id="rId8"/>
    <p:sldId id="295" r:id="rId9"/>
    <p:sldId id="289" r:id="rId10"/>
    <p:sldId id="317" r:id="rId11"/>
    <p:sldId id="263" r:id="rId12"/>
    <p:sldId id="264" r:id="rId13"/>
    <p:sldId id="344" r:id="rId14"/>
    <p:sldId id="356" r:id="rId15"/>
    <p:sldId id="353" r:id="rId16"/>
    <p:sldId id="371" r:id="rId17"/>
    <p:sldId id="265" r:id="rId18"/>
    <p:sldId id="284" r:id="rId19"/>
    <p:sldId id="304" r:id="rId20"/>
    <p:sldId id="359" r:id="rId21"/>
    <p:sldId id="345" r:id="rId22"/>
    <p:sldId id="374" r:id="rId23"/>
    <p:sldId id="360" r:id="rId24"/>
    <p:sldId id="375" r:id="rId25"/>
    <p:sldId id="382" r:id="rId26"/>
    <p:sldId id="286" r:id="rId27"/>
    <p:sldId id="318" r:id="rId28"/>
    <p:sldId id="269" r:id="rId29"/>
    <p:sldId id="377" r:id="rId30"/>
    <p:sldId id="378" r:id="rId31"/>
    <p:sldId id="379" r:id="rId32"/>
    <p:sldId id="325" r:id="rId33"/>
    <p:sldId id="339" r:id="rId34"/>
    <p:sldId id="340" r:id="rId35"/>
    <p:sldId id="341" r:id="rId36"/>
    <p:sldId id="268" r:id="rId37"/>
    <p:sldId id="290" r:id="rId38"/>
    <p:sldId id="327" r:id="rId39"/>
    <p:sldId id="381" r:id="rId40"/>
    <p:sldId id="270" r:id="rId41"/>
    <p:sldId id="320" r:id="rId42"/>
    <p:sldId id="271" r:id="rId43"/>
    <p:sldId id="272" r:id="rId44"/>
    <p:sldId id="329" r:id="rId45"/>
    <p:sldId id="330" r:id="rId46"/>
    <p:sldId id="308" r:id="rId47"/>
    <p:sldId id="309" r:id="rId48"/>
    <p:sldId id="311" r:id="rId49"/>
    <p:sldId id="331" r:id="rId50"/>
    <p:sldId id="332" r:id="rId51"/>
    <p:sldId id="312" r:id="rId52"/>
    <p:sldId id="314" r:id="rId53"/>
    <p:sldId id="333" r:id="rId54"/>
    <p:sldId id="315" r:id="rId55"/>
    <p:sldId id="376" r:id="rId56"/>
    <p:sldId id="346" r:id="rId57"/>
    <p:sldId id="347" r:id="rId58"/>
    <p:sldId id="276" r:id="rId59"/>
    <p:sldId id="335" r:id="rId60"/>
    <p:sldId id="281" r:id="rId61"/>
    <p:sldId id="348" r:id="rId62"/>
    <p:sldId id="349" r:id="rId63"/>
    <p:sldId id="380" r:id="rId64"/>
    <p:sldId id="292" r:id="rId65"/>
  </p:sldIdLst>
  <p:sldSz cx="9144000" cy="6858000" type="screen4x3"/>
  <p:notesSz cx="7099300" cy="10234613"/>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8" autoAdjust="0"/>
    <p:restoredTop sz="85424" autoAdjust="0"/>
  </p:normalViewPr>
  <p:slideViewPr>
    <p:cSldViewPr>
      <p:cViewPr varScale="1">
        <p:scale>
          <a:sx n="66" d="100"/>
          <a:sy n="66" d="100"/>
        </p:scale>
        <p:origin x="-1034" y="-46"/>
      </p:cViewPr>
      <p:guideLst>
        <p:guide orient="horz" pos="2160"/>
        <p:guide pos="2880"/>
      </p:guideLst>
    </p:cSldViewPr>
  </p:slideViewPr>
  <p:outlineViewPr>
    <p:cViewPr>
      <p:scale>
        <a:sx n="33" d="100"/>
        <a:sy n="33" d="100"/>
      </p:scale>
      <p:origin x="0" y="2005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74789915966387"/>
          <c:y val="8.6274509803921567E-2"/>
          <c:w val="0.67647058823529416"/>
          <c:h val="0.55294117647058827"/>
        </c:manualLayout>
      </c:layout>
      <c:barChart>
        <c:barDir val="col"/>
        <c:grouping val="clustered"/>
        <c:varyColors val="0"/>
        <c:ser>
          <c:idx val="0"/>
          <c:order val="0"/>
          <c:tx>
            <c:strRef>
              <c:f>Sheet1!$A$2</c:f>
              <c:strCache>
                <c:ptCount val="1"/>
                <c:pt idx="0">
                  <c:v>数字水印</c:v>
                </c:pt>
              </c:strCache>
            </c:strRef>
          </c:tx>
          <c:spPr>
            <a:solidFill>
              <a:srgbClr val="9999FF"/>
            </a:solidFill>
            <a:ln w="20329">
              <a:solidFill>
                <a:srgbClr val="000000"/>
              </a:solidFill>
              <a:prstDash val="solid"/>
            </a:ln>
          </c:spPr>
          <c:invertIfNegative val="0"/>
          <c:cat>
            <c:strRef>
              <c:f>Sheet1!$B$1:$O$1</c:f>
              <c:strCache>
                <c:ptCount val="14"/>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2011(Aug.)</c:v>
                </c:pt>
              </c:strCache>
            </c:strRef>
          </c:cat>
          <c:val>
            <c:numRef>
              <c:f>Sheet1!$B$2:$O$2</c:f>
              <c:numCache>
                <c:formatCode>General</c:formatCode>
                <c:ptCount val="14"/>
                <c:pt idx="0">
                  <c:v>81</c:v>
                </c:pt>
                <c:pt idx="1">
                  <c:v>133</c:v>
                </c:pt>
                <c:pt idx="2">
                  <c:v>211</c:v>
                </c:pt>
                <c:pt idx="3">
                  <c:v>221</c:v>
                </c:pt>
                <c:pt idx="4">
                  <c:v>303</c:v>
                </c:pt>
                <c:pt idx="5">
                  <c:v>379</c:v>
                </c:pt>
                <c:pt idx="6">
                  <c:v>455</c:v>
                </c:pt>
                <c:pt idx="7">
                  <c:v>394</c:v>
                </c:pt>
                <c:pt idx="8">
                  <c:v>537</c:v>
                </c:pt>
                <c:pt idx="9">
                  <c:v>791</c:v>
                </c:pt>
                <c:pt idx="10">
                  <c:v>897</c:v>
                </c:pt>
                <c:pt idx="11">
                  <c:v>886</c:v>
                </c:pt>
                <c:pt idx="12">
                  <c:v>931</c:v>
                </c:pt>
                <c:pt idx="13">
                  <c:v>351</c:v>
                </c:pt>
              </c:numCache>
            </c:numRef>
          </c:val>
        </c:ser>
        <c:ser>
          <c:idx val="1"/>
          <c:order val="1"/>
          <c:tx>
            <c:strRef>
              <c:f>Sheet1!$A$3</c:f>
              <c:strCache>
                <c:ptCount val="1"/>
                <c:pt idx="0">
                  <c:v>信息隐写</c:v>
                </c:pt>
              </c:strCache>
            </c:strRef>
          </c:tx>
          <c:spPr>
            <a:solidFill>
              <a:srgbClr val="993366"/>
            </a:solidFill>
            <a:ln w="20329">
              <a:solidFill>
                <a:srgbClr val="000000"/>
              </a:solidFill>
              <a:prstDash val="solid"/>
            </a:ln>
          </c:spPr>
          <c:invertIfNegative val="0"/>
          <c:cat>
            <c:strRef>
              <c:f>Sheet1!$B$1:$O$1</c:f>
              <c:strCache>
                <c:ptCount val="14"/>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2011(Aug.)</c:v>
                </c:pt>
              </c:strCache>
            </c:strRef>
          </c:cat>
          <c:val>
            <c:numRef>
              <c:f>Sheet1!$B$3:$O$3</c:f>
              <c:numCache>
                <c:formatCode>General</c:formatCode>
                <c:ptCount val="14"/>
                <c:pt idx="0">
                  <c:v>25</c:v>
                </c:pt>
                <c:pt idx="1">
                  <c:v>13</c:v>
                </c:pt>
                <c:pt idx="2">
                  <c:v>22</c:v>
                </c:pt>
                <c:pt idx="3">
                  <c:v>41</c:v>
                </c:pt>
                <c:pt idx="4">
                  <c:v>53</c:v>
                </c:pt>
                <c:pt idx="5">
                  <c:v>55</c:v>
                </c:pt>
                <c:pt idx="6">
                  <c:v>66</c:v>
                </c:pt>
                <c:pt idx="7">
                  <c:v>77</c:v>
                </c:pt>
                <c:pt idx="8">
                  <c:v>276</c:v>
                </c:pt>
                <c:pt idx="9">
                  <c:v>246</c:v>
                </c:pt>
                <c:pt idx="10">
                  <c:v>342</c:v>
                </c:pt>
                <c:pt idx="11">
                  <c:v>403</c:v>
                </c:pt>
                <c:pt idx="12">
                  <c:v>551</c:v>
                </c:pt>
                <c:pt idx="13">
                  <c:v>234</c:v>
                </c:pt>
              </c:numCache>
            </c:numRef>
          </c:val>
        </c:ser>
        <c:dLbls>
          <c:showLegendKey val="0"/>
          <c:showVal val="0"/>
          <c:showCatName val="0"/>
          <c:showSerName val="0"/>
          <c:showPercent val="0"/>
          <c:showBubbleSize val="0"/>
        </c:dLbls>
        <c:gapWidth val="150"/>
        <c:axId val="252672640"/>
        <c:axId val="252678528"/>
      </c:barChart>
      <c:catAx>
        <c:axId val="252672640"/>
        <c:scaling>
          <c:orientation val="minMax"/>
        </c:scaling>
        <c:delete val="0"/>
        <c:axPos val="b"/>
        <c:numFmt formatCode="General" sourceLinked="1"/>
        <c:majorTickMark val="in"/>
        <c:minorTickMark val="none"/>
        <c:tickLblPos val="nextTo"/>
        <c:spPr>
          <a:ln w="5082">
            <a:solidFill>
              <a:srgbClr val="000000"/>
            </a:solidFill>
            <a:prstDash val="solid"/>
          </a:ln>
        </c:spPr>
        <c:txPr>
          <a:bodyPr rot="-2700000" vert="horz"/>
          <a:lstStyle/>
          <a:p>
            <a:pPr>
              <a:defRPr sz="1801" b="0" i="0" u="none" strike="noStrike" baseline="0">
                <a:solidFill>
                  <a:srgbClr val="000000"/>
                </a:solidFill>
                <a:latin typeface="宋体"/>
                <a:ea typeface="宋体"/>
                <a:cs typeface="宋体"/>
              </a:defRPr>
            </a:pPr>
            <a:endParaRPr lang="zh-CN"/>
          </a:p>
        </c:txPr>
        <c:crossAx val="252678528"/>
        <c:crosses val="autoZero"/>
        <c:auto val="1"/>
        <c:lblAlgn val="ctr"/>
        <c:lblOffset val="100"/>
        <c:tickLblSkip val="2"/>
        <c:tickMarkSkip val="1"/>
        <c:noMultiLvlLbl val="0"/>
      </c:catAx>
      <c:valAx>
        <c:axId val="252678528"/>
        <c:scaling>
          <c:orientation val="minMax"/>
        </c:scaling>
        <c:delete val="0"/>
        <c:axPos val="l"/>
        <c:majorGridlines>
          <c:spPr>
            <a:ln w="5082">
              <a:solidFill>
                <a:srgbClr val="000000"/>
              </a:solidFill>
              <a:prstDash val="solid"/>
            </a:ln>
          </c:spPr>
        </c:majorGridlines>
        <c:numFmt formatCode="General" sourceLinked="1"/>
        <c:majorTickMark val="in"/>
        <c:minorTickMark val="none"/>
        <c:tickLblPos val="nextTo"/>
        <c:spPr>
          <a:ln w="5082">
            <a:solidFill>
              <a:srgbClr val="000000"/>
            </a:solidFill>
            <a:prstDash val="solid"/>
          </a:ln>
        </c:spPr>
        <c:txPr>
          <a:bodyPr rot="0" vert="horz"/>
          <a:lstStyle/>
          <a:p>
            <a:pPr>
              <a:defRPr sz="1801" b="0" i="0" u="none" strike="noStrike" baseline="0">
                <a:solidFill>
                  <a:srgbClr val="000000"/>
                </a:solidFill>
                <a:latin typeface="宋体"/>
                <a:ea typeface="宋体"/>
                <a:cs typeface="宋体"/>
              </a:defRPr>
            </a:pPr>
            <a:endParaRPr lang="zh-CN"/>
          </a:p>
        </c:txPr>
        <c:crossAx val="252672640"/>
        <c:crosses val="autoZero"/>
        <c:crossBetween val="between"/>
      </c:valAx>
      <c:spPr>
        <a:solidFill>
          <a:srgbClr val="C0C0C0"/>
        </a:solidFill>
        <a:ln w="20329">
          <a:solidFill>
            <a:srgbClr val="808080"/>
          </a:solidFill>
          <a:prstDash val="solid"/>
        </a:ln>
      </c:spPr>
    </c:plotArea>
    <c:legend>
      <c:legendPos val="r"/>
      <c:layout>
        <c:manualLayout>
          <c:xMode val="edge"/>
          <c:yMode val="edge"/>
          <c:x val="0.37389343832020999"/>
          <c:y val="0.83090040828229805"/>
          <c:w val="0.35436981627296582"/>
          <c:h val="0.16078431372549021"/>
        </c:manualLayout>
      </c:layout>
      <c:overlay val="0"/>
      <c:spPr>
        <a:solidFill>
          <a:srgbClr val="FFFFFF"/>
        </a:solidFill>
        <a:ln w="5082">
          <a:solidFill>
            <a:srgbClr val="000000"/>
          </a:solidFill>
          <a:prstDash val="solid"/>
        </a:ln>
      </c:spPr>
      <c:txPr>
        <a:bodyPr/>
        <a:lstStyle/>
        <a:p>
          <a:pPr>
            <a:defRPr sz="1657" b="0" i="0" u="none" strike="noStrike" baseline="0">
              <a:solidFill>
                <a:srgbClr val="000000"/>
              </a:solidFill>
              <a:latin typeface="宋体"/>
              <a:ea typeface="宋体"/>
              <a:cs typeface="宋体"/>
            </a:defRPr>
          </a:pPr>
          <a:endParaRPr lang="zh-CN"/>
        </a:p>
      </c:txPr>
    </c:legend>
    <c:plotVisOnly val="1"/>
    <c:dispBlanksAs val="gap"/>
    <c:showDLblsOverMax val="0"/>
  </c:chart>
  <c:spPr>
    <a:solidFill>
      <a:srgbClr val="FFFFFF"/>
    </a:solidFill>
    <a:ln w="5082">
      <a:solidFill>
        <a:srgbClr val="000000"/>
      </a:solidFill>
      <a:prstDash val="solid"/>
    </a:ln>
  </c:spPr>
  <c:txPr>
    <a:bodyPr/>
    <a:lstStyle/>
    <a:p>
      <a:pPr>
        <a:defRPr sz="1801" b="0" i="0" u="none" strike="noStrike" baseline="0">
          <a:solidFill>
            <a:srgbClr val="000000"/>
          </a:solidFill>
          <a:latin typeface="宋体"/>
          <a:ea typeface="宋体"/>
          <a:cs typeface="宋体"/>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Times New Roman" pitchFamily="18" charset="0"/>
              </a:defRPr>
            </a:lvl1pPr>
          </a:lstStyle>
          <a:p>
            <a:pPr>
              <a:defRPr/>
            </a:pPr>
            <a:endParaRPr lang="en-US" altLang="zh-CN"/>
          </a:p>
        </p:txBody>
      </p:sp>
      <p:sp>
        <p:nvSpPr>
          <p:cNvPr id="7171" name="Rectangle 3"/>
          <p:cNvSpPr>
            <a:spLocks noGrp="1" noChangeArrowheads="1"/>
          </p:cNvSpPr>
          <p:nvPr>
            <p:ph type="dt" idx="1"/>
          </p:nvPr>
        </p:nvSpPr>
        <p:spPr bwMode="auto">
          <a:xfrm>
            <a:off x="4022937"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Times New Roman" pitchFamily="18"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46574" y="4861441"/>
            <a:ext cx="5206153"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9722882"/>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Times New Roman" pitchFamily="18"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4022937" y="9722882"/>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a:latin typeface="Times New Roman" panose="02020603050405020304" pitchFamily="18" charset="0"/>
              </a:defRPr>
            </a:lvl1pPr>
          </a:lstStyle>
          <a:p>
            <a:pPr>
              <a:defRPr/>
            </a:pPr>
            <a:fld id="{AC18869C-2927-44F7-851C-964F6FC86EBF}" type="slidenum">
              <a:rPr lang="en-US" altLang="zh-CN"/>
              <a:pPr>
                <a:defRPr/>
              </a:pPr>
              <a:t>‹#›</a:t>
            </a:fld>
            <a:endParaRPr lang="en-US" altLang="zh-CN"/>
          </a:p>
        </p:txBody>
      </p:sp>
    </p:spTree>
    <p:extLst>
      <p:ext uri="{BB962C8B-B14F-4D97-AF65-F5344CB8AC3E}">
        <p14:creationId xmlns:p14="http://schemas.microsoft.com/office/powerpoint/2010/main" val="1017020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8915A5B4-EF1C-48B4-B931-417A207D97F3}" type="slidenum">
              <a:rPr lang="en-US" altLang="zh-CN" smtClean="0"/>
              <a:pPr>
                <a:spcBef>
                  <a:spcPct val="0"/>
                </a:spcBef>
              </a:pPr>
              <a:t>1</a:t>
            </a:fld>
            <a:endParaRPr lang="en-US" altLang="zh-CN" smtClean="0"/>
          </a:p>
        </p:txBody>
      </p:sp>
    </p:spTree>
    <p:extLst>
      <p:ext uri="{BB962C8B-B14F-4D97-AF65-F5344CB8AC3E}">
        <p14:creationId xmlns:p14="http://schemas.microsoft.com/office/powerpoint/2010/main" val="2262878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CC5083F6-CA3B-49AE-A0C1-5C4B725B17AD}" type="slidenum">
              <a:rPr lang="en-US" altLang="zh-CN" smtClean="0"/>
              <a:pPr>
                <a:spcBef>
                  <a:spcPct val="0"/>
                </a:spcBef>
              </a:pPr>
              <a:t>12</a:t>
            </a:fld>
            <a:endParaRPr lang="en-US" altLang="zh-CN"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endParaRPr lang="en-US" altLang="zh-CN" dirty="0" smtClean="0"/>
          </a:p>
        </p:txBody>
      </p:sp>
    </p:spTree>
    <p:extLst>
      <p:ext uri="{BB962C8B-B14F-4D97-AF65-F5344CB8AC3E}">
        <p14:creationId xmlns:p14="http://schemas.microsoft.com/office/powerpoint/2010/main" val="1096395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903BBC53-AC11-4190-AFAD-33FB9526D15A}" type="slidenum">
              <a:rPr lang="en-US" altLang="zh-CN" smtClean="0"/>
              <a:pPr>
                <a:spcBef>
                  <a:spcPct val="0"/>
                </a:spcBef>
              </a:pPr>
              <a:t>13</a:t>
            </a:fld>
            <a:endParaRPr lang="en-US" altLang="zh-CN"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zh-CN" altLang="zh-CN" dirty="0" smtClean="0"/>
          </a:p>
        </p:txBody>
      </p:sp>
    </p:spTree>
    <p:extLst>
      <p:ext uri="{BB962C8B-B14F-4D97-AF65-F5344CB8AC3E}">
        <p14:creationId xmlns:p14="http://schemas.microsoft.com/office/powerpoint/2010/main" val="101113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4E199947-19FF-43CB-BA1A-16F35D96F6DD}" type="slidenum">
              <a:rPr lang="en-US" altLang="zh-CN" smtClean="0"/>
              <a:pPr>
                <a:spcBef>
                  <a:spcPct val="0"/>
                </a:spcBef>
              </a:pPr>
              <a:t>14</a:t>
            </a:fld>
            <a:endParaRPr lang="en-US" altLang="zh-CN"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zh-CN" altLang="en-US" sz="1300" dirty="0"/>
              <a:t>白纸显字</a:t>
            </a:r>
            <a:r>
              <a:rPr lang="zh-CN" altLang="en-US" dirty="0" smtClean="0"/>
              <a:t/>
            </a:r>
            <a:br>
              <a:rPr lang="zh-CN" altLang="en-US" dirty="0" smtClean="0"/>
            </a:br>
            <a:r>
              <a:rPr lang="en-US" altLang="zh-CN" dirty="0" smtClean="0"/>
              <a:t>1.</a:t>
            </a:r>
            <a:r>
              <a:rPr lang="zh-CN" altLang="en-US" sz="1300" dirty="0"/>
              <a:t>取白纸一张，将其铺平与桌上，然后取米汤一碗，用毛笔蘸取米汤在白纸上写字，之后置于空气中风干，取适量的碘溶于酒精中配成碘酒溶液，置于常用的喷雾器里，然后取前者白纸，将碘酒喷洒在其上，可见有蓝色字体显现出来。原理</a:t>
            </a:r>
            <a:r>
              <a:rPr lang="en-US" altLang="zh-CN" sz="1300" dirty="0"/>
              <a:t>:</a:t>
            </a:r>
            <a:r>
              <a:rPr lang="zh-CN" altLang="en-US" sz="1300" dirty="0"/>
              <a:t>淀粉遇到碘变成蓝色</a:t>
            </a:r>
            <a:endParaRPr lang="en-US" altLang="zh-CN" sz="1300" dirty="0"/>
          </a:p>
          <a:p>
            <a:pPr algn="l" eaLnBrk="1" hangingPunct="1"/>
            <a:r>
              <a:rPr lang="en-US" altLang="zh-CN" sz="1300" dirty="0"/>
              <a:t>2.</a:t>
            </a:r>
            <a:r>
              <a:rPr lang="zh-CN" altLang="en-US" sz="1300" dirty="0"/>
              <a:t>用毛笔分别蘸取醋、柠檬汁、番茄汁、洋葱汁等在白纸上写字，晾干后都可不留痕迹。这些物质是最简单的密写药水。想读此密写字，只要把纸在酒精灯上</a:t>
            </a:r>
            <a:r>
              <a:rPr lang="en-US" altLang="zh-CN" sz="1300" dirty="0"/>
              <a:t>(</a:t>
            </a:r>
            <a:r>
              <a:rPr lang="zh-CN" altLang="en-US" sz="1300" dirty="0"/>
              <a:t>或炭火炉上</a:t>
            </a:r>
            <a:r>
              <a:rPr lang="en-US" altLang="zh-CN" sz="1300" dirty="0"/>
              <a:t>)</a:t>
            </a:r>
            <a:r>
              <a:rPr lang="zh-CN" altLang="en-US" sz="1300" dirty="0"/>
              <a:t>烤一烤，棕色字迹便会很快出现。当然，在火上烤时要不断左右移动，不可太近火，以防白纸烤毁。其原理是</a:t>
            </a:r>
            <a:r>
              <a:rPr lang="en-US" altLang="zh-CN" sz="1300" dirty="0"/>
              <a:t>:</a:t>
            </a:r>
            <a:r>
              <a:rPr lang="zh-CN" altLang="en-US" sz="1300" dirty="0"/>
              <a:t>醋、柠檬汁、蕃茄汁、洋葱等物质会与纸发生化学反应生成一种类似透明薄膜一样的物质，着火点很低，在火上烤一烤，密写后的地方会变焦面显出棕色字迹。</a:t>
            </a:r>
            <a:endParaRPr lang="en-US" altLang="zh-CN" dirty="0" smtClean="0"/>
          </a:p>
        </p:txBody>
      </p:sp>
    </p:spTree>
    <p:extLst>
      <p:ext uri="{BB962C8B-B14F-4D97-AF65-F5344CB8AC3E}">
        <p14:creationId xmlns:p14="http://schemas.microsoft.com/office/powerpoint/2010/main" val="2814697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AF0DBB0B-1AFD-432C-AC5D-CE88859E8A30}" type="slidenum">
              <a:rPr lang="en-US" altLang="zh-CN" smtClean="0"/>
              <a:pPr>
                <a:spcBef>
                  <a:spcPct val="0"/>
                </a:spcBef>
              </a:pPr>
              <a:t>15</a:t>
            </a:fld>
            <a:endParaRPr lang="en-US" altLang="zh-CN"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extLst>
      <p:ext uri="{BB962C8B-B14F-4D97-AF65-F5344CB8AC3E}">
        <p14:creationId xmlns:p14="http://schemas.microsoft.com/office/powerpoint/2010/main" val="1193233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04E3B281-7DDE-4E95-8C26-9E77776F83E2}" type="slidenum">
              <a:rPr lang="en-US" altLang="zh-CN" smtClean="0"/>
              <a:pPr>
                <a:spcBef>
                  <a:spcPct val="0"/>
                </a:spcBef>
              </a:pPr>
              <a:t>16</a:t>
            </a:fld>
            <a:endParaRPr lang="en-US" altLang="zh-CN"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extLst>
      <p:ext uri="{BB962C8B-B14F-4D97-AF65-F5344CB8AC3E}">
        <p14:creationId xmlns:p14="http://schemas.microsoft.com/office/powerpoint/2010/main" val="1105871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28E75858-5993-4A21-A528-B122E0DD3E9C}" type="slidenum">
              <a:rPr lang="en-US" altLang="zh-CN" smtClean="0"/>
              <a:pPr>
                <a:spcBef>
                  <a:spcPct val="0"/>
                </a:spcBef>
              </a:pPr>
              <a:t>17</a:t>
            </a:fld>
            <a:endParaRPr lang="en-US" altLang="zh-CN"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zh-CN" altLang="en-US" smtClean="0"/>
              <a:t>增加回文诗</a:t>
            </a:r>
            <a:endParaRPr lang="zh-CN" altLang="zh-CN" smtClean="0"/>
          </a:p>
        </p:txBody>
      </p:sp>
    </p:spTree>
    <p:extLst>
      <p:ext uri="{BB962C8B-B14F-4D97-AF65-F5344CB8AC3E}">
        <p14:creationId xmlns:p14="http://schemas.microsoft.com/office/powerpoint/2010/main" val="501413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9A156338-0B68-43BF-B571-186FCB2459FA}" type="slidenum">
              <a:rPr lang="en-US" altLang="zh-CN" smtClean="0"/>
              <a:pPr>
                <a:spcBef>
                  <a:spcPct val="0"/>
                </a:spcBef>
              </a:pPr>
              <a:t>18</a:t>
            </a:fld>
            <a:endParaRPr lang="en-US" altLang="zh-CN"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189398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0F313053-7806-4A03-A96C-158CA0AA89C5}" type="slidenum">
              <a:rPr lang="en-US" altLang="zh-CN" smtClean="0"/>
              <a:pPr>
                <a:spcBef>
                  <a:spcPct val="0"/>
                </a:spcBef>
              </a:pPr>
              <a:t>19</a:t>
            </a:fld>
            <a:endParaRPr lang="en-US" altLang="zh-CN" smtClean="0"/>
          </a:p>
        </p:txBody>
      </p:sp>
    </p:spTree>
    <p:extLst>
      <p:ext uri="{BB962C8B-B14F-4D97-AF65-F5344CB8AC3E}">
        <p14:creationId xmlns:p14="http://schemas.microsoft.com/office/powerpoint/2010/main" val="3304259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a:p>
            <a:r>
              <a:rPr lang="en-US" altLang="zh-CN" dirty="0" smtClean="0"/>
              <a:t>---------------------</a:t>
            </a:r>
            <a:r>
              <a:rPr lang="zh-CN" altLang="en-US" dirty="0" smtClean="0"/>
              <a:t>乐谱法</a:t>
            </a:r>
            <a:endParaRPr lang="en-US" altLang="zh-CN" dirty="0" smtClean="0"/>
          </a:p>
          <a:p>
            <a:pPr lvl="1"/>
            <a:r>
              <a:rPr lang="zh-CN" altLang="en-US" sz="2600" dirty="0"/>
              <a:t>第二次世界大战期间，一位热情的女钢琴家，常为联军作慰问演出，并通过电台播放自己谱写的钢琴曲。</a:t>
            </a:r>
            <a:endParaRPr lang="en-US" altLang="zh-CN" sz="2600" dirty="0"/>
          </a:p>
          <a:p>
            <a:pPr lvl="1"/>
            <a:r>
              <a:rPr lang="zh-CN" altLang="en-US" sz="2600" dirty="0"/>
              <a:t>由于联军在战场上接连遭到失败，反间谍机关开始怀疑到这位女钢琴家，可一时又因找不到钢琴家传递情报的手段和途径而迟迟不能决断。</a:t>
            </a:r>
            <a:endParaRPr lang="en-US" altLang="zh-CN" sz="2600" dirty="0"/>
          </a:p>
          <a:p>
            <a:pPr lvl="1"/>
            <a:r>
              <a:rPr lang="zh-CN" altLang="en-US" sz="2600" dirty="0"/>
              <a:t>原来，这位德国忠实的女间谍，从联军军官那里</a:t>
            </a:r>
            <a:r>
              <a:rPr lang="zh-CN" altLang="en-US" sz="2600" b="1" dirty="0">
                <a:solidFill>
                  <a:srgbClr val="FF0000"/>
                </a:solidFill>
              </a:rPr>
              <a:t>获得军事情报后，就按照事先规定的密码巧妙地将其编成乐谱</a:t>
            </a:r>
            <a:r>
              <a:rPr lang="zh-CN" altLang="en-US" sz="2600" dirty="0"/>
              <a:t>，并在电台演奏时一次次公开将重要情报通过悠扬的琴声传递出去。</a:t>
            </a:r>
          </a:p>
          <a:p>
            <a:endParaRPr lang="zh-CN" altLang="en-US" dirty="0" smtClean="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0A3CABF8-0E29-4F31-9553-138DF51416A6}" type="slidenum">
              <a:rPr lang="en-US" altLang="zh-CN" smtClean="0"/>
              <a:pPr>
                <a:spcBef>
                  <a:spcPct val="0"/>
                </a:spcBef>
              </a:pPr>
              <a:t>20</a:t>
            </a:fld>
            <a:endParaRPr lang="en-US" altLang="zh-CN" smtClean="0"/>
          </a:p>
        </p:txBody>
      </p:sp>
    </p:spTree>
    <p:extLst>
      <p:ext uri="{BB962C8B-B14F-4D97-AF65-F5344CB8AC3E}">
        <p14:creationId xmlns:p14="http://schemas.microsoft.com/office/powerpoint/2010/main" val="1889968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ahoma" panose="020B0604030504040204" pitchFamily="34" charset="0"/>
                <a:ea typeface="宋体" panose="02010600030101010101" pitchFamily="2" charset="-122"/>
              </a:defRPr>
            </a:lvl1pPr>
            <a:lvl2pPr marL="804763" indent="-309524">
              <a:defRPr kumimoji="1" sz="2600">
                <a:solidFill>
                  <a:schemeClr val="tx1"/>
                </a:solidFill>
                <a:latin typeface="Tahoma" panose="020B0604030504040204" pitchFamily="34" charset="0"/>
                <a:ea typeface="宋体" panose="02010600030101010101" pitchFamily="2" charset="-122"/>
              </a:defRPr>
            </a:lvl2pPr>
            <a:lvl3pPr marL="1238098" indent="-247620">
              <a:defRPr kumimoji="1" sz="2600">
                <a:solidFill>
                  <a:schemeClr val="tx1"/>
                </a:solidFill>
                <a:latin typeface="Tahoma" panose="020B0604030504040204" pitchFamily="34" charset="0"/>
                <a:ea typeface="宋体" panose="02010600030101010101" pitchFamily="2" charset="-122"/>
              </a:defRPr>
            </a:lvl3pPr>
            <a:lvl4pPr marL="1733337" indent="-247620">
              <a:defRPr kumimoji="1" sz="2600">
                <a:solidFill>
                  <a:schemeClr val="tx1"/>
                </a:solidFill>
                <a:latin typeface="Tahoma" panose="020B0604030504040204" pitchFamily="34" charset="0"/>
                <a:ea typeface="宋体" panose="02010600030101010101" pitchFamily="2" charset="-122"/>
              </a:defRPr>
            </a:lvl4pPr>
            <a:lvl5pPr marL="2228576" indent="-247620">
              <a:defRPr kumimoji="1" sz="2600">
                <a:solidFill>
                  <a:schemeClr val="tx1"/>
                </a:solidFill>
                <a:latin typeface="Tahoma" panose="020B0604030504040204" pitchFamily="34" charset="0"/>
                <a:ea typeface="宋体" panose="02010600030101010101" pitchFamily="2" charset="-122"/>
              </a:defRPr>
            </a:lvl5pPr>
            <a:lvl6pPr marL="2723815"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6pPr>
            <a:lvl7pPr marL="3219054"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7pPr>
            <a:lvl8pPr marL="3714293"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8pPr>
            <a:lvl9pPr marL="4209532"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9pPr>
          </a:lstStyle>
          <a:p>
            <a:fld id="{7473E977-099E-4693-94D9-0B760C63584A}"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95764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2994274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ahoma" panose="020B0604030504040204" pitchFamily="34" charset="0"/>
                <a:ea typeface="宋体" panose="02010600030101010101" pitchFamily="2" charset="-122"/>
              </a:defRPr>
            </a:lvl1pPr>
            <a:lvl2pPr marL="804763" indent="-309524">
              <a:defRPr kumimoji="1" sz="2600">
                <a:solidFill>
                  <a:schemeClr val="tx1"/>
                </a:solidFill>
                <a:latin typeface="Tahoma" panose="020B0604030504040204" pitchFamily="34" charset="0"/>
                <a:ea typeface="宋体" panose="02010600030101010101" pitchFamily="2" charset="-122"/>
              </a:defRPr>
            </a:lvl2pPr>
            <a:lvl3pPr marL="1238098" indent="-247620">
              <a:defRPr kumimoji="1" sz="2600">
                <a:solidFill>
                  <a:schemeClr val="tx1"/>
                </a:solidFill>
                <a:latin typeface="Tahoma" panose="020B0604030504040204" pitchFamily="34" charset="0"/>
                <a:ea typeface="宋体" panose="02010600030101010101" pitchFamily="2" charset="-122"/>
              </a:defRPr>
            </a:lvl3pPr>
            <a:lvl4pPr marL="1733337" indent="-247620">
              <a:defRPr kumimoji="1" sz="2600">
                <a:solidFill>
                  <a:schemeClr val="tx1"/>
                </a:solidFill>
                <a:latin typeface="Tahoma" panose="020B0604030504040204" pitchFamily="34" charset="0"/>
                <a:ea typeface="宋体" panose="02010600030101010101" pitchFamily="2" charset="-122"/>
              </a:defRPr>
            </a:lvl4pPr>
            <a:lvl5pPr marL="2228576" indent="-247620">
              <a:defRPr kumimoji="1" sz="2600">
                <a:solidFill>
                  <a:schemeClr val="tx1"/>
                </a:solidFill>
                <a:latin typeface="Tahoma" panose="020B0604030504040204" pitchFamily="34" charset="0"/>
                <a:ea typeface="宋体" panose="02010600030101010101" pitchFamily="2" charset="-122"/>
              </a:defRPr>
            </a:lvl5pPr>
            <a:lvl6pPr marL="2723815"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6pPr>
            <a:lvl7pPr marL="3219054"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7pPr>
            <a:lvl8pPr marL="3714293"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8pPr>
            <a:lvl9pPr marL="4209532"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9pPr>
          </a:lstStyle>
          <a:p>
            <a:fld id="{611A7DA2-089B-4C64-8F24-933303EDD350}" type="slidenum">
              <a:rPr lang="en-US" altLang="zh-CN" sz="1300">
                <a:latin typeface="Times New Roman" panose="02020603050405020304" pitchFamily="18" charset="0"/>
              </a:rPr>
              <a:pPr/>
              <a:t>22</a:t>
            </a:fld>
            <a:endParaRPr lang="en-US" altLang="zh-CN" sz="13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3802627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ahoma" panose="020B0604030504040204" pitchFamily="34" charset="0"/>
                <a:ea typeface="宋体" panose="02010600030101010101" pitchFamily="2" charset="-122"/>
              </a:defRPr>
            </a:lvl1pPr>
            <a:lvl2pPr marL="804763" indent="-309524">
              <a:defRPr kumimoji="1" sz="2600">
                <a:solidFill>
                  <a:schemeClr val="tx1"/>
                </a:solidFill>
                <a:latin typeface="Tahoma" panose="020B0604030504040204" pitchFamily="34" charset="0"/>
                <a:ea typeface="宋体" panose="02010600030101010101" pitchFamily="2" charset="-122"/>
              </a:defRPr>
            </a:lvl2pPr>
            <a:lvl3pPr marL="1238098" indent="-247620">
              <a:defRPr kumimoji="1" sz="2600">
                <a:solidFill>
                  <a:schemeClr val="tx1"/>
                </a:solidFill>
                <a:latin typeface="Tahoma" panose="020B0604030504040204" pitchFamily="34" charset="0"/>
                <a:ea typeface="宋体" panose="02010600030101010101" pitchFamily="2" charset="-122"/>
              </a:defRPr>
            </a:lvl3pPr>
            <a:lvl4pPr marL="1733337" indent="-247620">
              <a:defRPr kumimoji="1" sz="2600">
                <a:solidFill>
                  <a:schemeClr val="tx1"/>
                </a:solidFill>
                <a:latin typeface="Tahoma" panose="020B0604030504040204" pitchFamily="34" charset="0"/>
                <a:ea typeface="宋体" panose="02010600030101010101" pitchFamily="2" charset="-122"/>
              </a:defRPr>
            </a:lvl4pPr>
            <a:lvl5pPr marL="2228576" indent="-247620">
              <a:defRPr kumimoji="1" sz="2600">
                <a:solidFill>
                  <a:schemeClr val="tx1"/>
                </a:solidFill>
                <a:latin typeface="Tahoma" panose="020B0604030504040204" pitchFamily="34" charset="0"/>
                <a:ea typeface="宋体" panose="02010600030101010101" pitchFamily="2" charset="-122"/>
              </a:defRPr>
            </a:lvl5pPr>
            <a:lvl6pPr marL="2723815"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6pPr>
            <a:lvl7pPr marL="3219054"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7pPr>
            <a:lvl8pPr marL="3714293"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8pPr>
            <a:lvl9pPr marL="4209532"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9pPr>
          </a:lstStyle>
          <a:p>
            <a:fld id="{611A7DA2-089B-4C64-8F24-933303EDD350}"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312554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ahoma" panose="020B0604030504040204" pitchFamily="34" charset="0"/>
                <a:ea typeface="宋体" panose="02010600030101010101" pitchFamily="2" charset="-122"/>
              </a:defRPr>
            </a:lvl1pPr>
            <a:lvl2pPr marL="804763" indent="-309524">
              <a:defRPr kumimoji="1" sz="2600">
                <a:solidFill>
                  <a:schemeClr val="tx1"/>
                </a:solidFill>
                <a:latin typeface="Tahoma" panose="020B0604030504040204" pitchFamily="34" charset="0"/>
                <a:ea typeface="宋体" panose="02010600030101010101" pitchFamily="2" charset="-122"/>
              </a:defRPr>
            </a:lvl2pPr>
            <a:lvl3pPr marL="1238098" indent="-247620">
              <a:defRPr kumimoji="1" sz="2600">
                <a:solidFill>
                  <a:schemeClr val="tx1"/>
                </a:solidFill>
                <a:latin typeface="Tahoma" panose="020B0604030504040204" pitchFamily="34" charset="0"/>
                <a:ea typeface="宋体" panose="02010600030101010101" pitchFamily="2" charset="-122"/>
              </a:defRPr>
            </a:lvl3pPr>
            <a:lvl4pPr marL="1733337" indent="-247620">
              <a:defRPr kumimoji="1" sz="2600">
                <a:solidFill>
                  <a:schemeClr val="tx1"/>
                </a:solidFill>
                <a:latin typeface="Tahoma" panose="020B0604030504040204" pitchFamily="34" charset="0"/>
                <a:ea typeface="宋体" panose="02010600030101010101" pitchFamily="2" charset="-122"/>
              </a:defRPr>
            </a:lvl4pPr>
            <a:lvl5pPr marL="2228576" indent="-247620">
              <a:defRPr kumimoji="1" sz="2600">
                <a:solidFill>
                  <a:schemeClr val="tx1"/>
                </a:solidFill>
                <a:latin typeface="Tahoma" panose="020B0604030504040204" pitchFamily="34" charset="0"/>
                <a:ea typeface="宋体" panose="02010600030101010101" pitchFamily="2" charset="-122"/>
              </a:defRPr>
            </a:lvl5pPr>
            <a:lvl6pPr marL="2723815"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6pPr>
            <a:lvl7pPr marL="3219054"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7pPr>
            <a:lvl8pPr marL="3714293"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8pPr>
            <a:lvl9pPr marL="4209532"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9pPr>
          </a:lstStyle>
          <a:p>
            <a:fld id="{611A7DA2-089B-4C64-8F24-933303EDD350}" type="slidenum">
              <a:rPr lang="en-US" altLang="zh-CN" sz="1300">
                <a:latin typeface="Times New Roman" panose="02020603050405020304" pitchFamily="18" charset="0"/>
              </a:rPr>
              <a:pPr/>
              <a:t>24</a:t>
            </a:fld>
            <a:endParaRPr lang="en-US" altLang="zh-CN" sz="13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3872094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ahoma" panose="020B0604030504040204" pitchFamily="34" charset="0"/>
                <a:ea typeface="宋体" panose="02010600030101010101" pitchFamily="2" charset="-122"/>
              </a:defRPr>
            </a:lvl1pPr>
            <a:lvl2pPr marL="804763" indent="-309524">
              <a:defRPr kumimoji="1" sz="2600">
                <a:solidFill>
                  <a:schemeClr val="tx1"/>
                </a:solidFill>
                <a:latin typeface="Tahoma" panose="020B0604030504040204" pitchFamily="34" charset="0"/>
                <a:ea typeface="宋体" panose="02010600030101010101" pitchFamily="2" charset="-122"/>
              </a:defRPr>
            </a:lvl2pPr>
            <a:lvl3pPr marL="1238098" indent="-247620">
              <a:defRPr kumimoji="1" sz="2600">
                <a:solidFill>
                  <a:schemeClr val="tx1"/>
                </a:solidFill>
                <a:latin typeface="Tahoma" panose="020B0604030504040204" pitchFamily="34" charset="0"/>
                <a:ea typeface="宋体" panose="02010600030101010101" pitchFamily="2" charset="-122"/>
              </a:defRPr>
            </a:lvl3pPr>
            <a:lvl4pPr marL="1733337" indent="-247620">
              <a:defRPr kumimoji="1" sz="2600">
                <a:solidFill>
                  <a:schemeClr val="tx1"/>
                </a:solidFill>
                <a:latin typeface="Tahoma" panose="020B0604030504040204" pitchFamily="34" charset="0"/>
                <a:ea typeface="宋体" panose="02010600030101010101" pitchFamily="2" charset="-122"/>
              </a:defRPr>
            </a:lvl4pPr>
            <a:lvl5pPr marL="2228576" indent="-247620">
              <a:defRPr kumimoji="1" sz="2600">
                <a:solidFill>
                  <a:schemeClr val="tx1"/>
                </a:solidFill>
                <a:latin typeface="Tahoma" panose="020B0604030504040204" pitchFamily="34" charset="0"/>
                <a:ea typeface="宋体" panose="02010600030101010101" pitchFamily="2" charset="-122"/>
              </a:defRPr>
            </a:lvl5pPr>
            <a:lvl6pPr marL="2723815"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6pPr>
            <a:lvl7pPr marL="3219054"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7pPr>
            <a:lvl8pPr marL="3714293"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8pPr>
            <a:lvl9pPr marL="4209532"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9pPr>
          </a:lstStyle>
          <a:p>
            <a:fld id="{611A7DA2-089B-4C64-8F24-933303EDD350}"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2616861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C6C4EF9A-E4EC-4385-8790-D03E2DB11F20}" type="slidenum">
              <a:rPr lang="en-US" altLang="zh-CN" smtClean="0"/>
              <a:pPr>
                <a:spcBef>
                  <a:spcPct val="0"/>
                </a:spcBef>
              </a:pPr>
              <a:t>26</a:t>
            </a:fld>
            <a:endParaRPr lang="en-US" altLang="zh-CN" smtClean="0"/>
          </a:p>
        </p:txBody>
      </p:sp>
    </p:spTree>
    <p:extLst>
      <p:ext uri="{BB962C8B-B14F-4D97-AF65-F5344CB8AC3E}">
        <p14:creationId xmlns:p14="http://schemas.microsoft.com/office/powerpoint/2010/main" val="3334620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646629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C18869C-2927-44F7-851C-964F6FC86EBF}" type="slidenum">
              <a:rPr lang="en-US" altLang="zh-CN" smtClean="0"/>
              <a:pPr>
                <a:defRPr/>
              </a:pPr>
              <a:t>28</a:t>
            </a:fld>
            <a:endParaRPr lang="en-US" altLang="zh-CN"/>
          </a:p>
        </p:txBody>
      </p:sp>
    </p:spTree>
    <p:extLst>
      <p:ext uri="{BB962C8B-B14F-4D97-AF65-F5344CB8AC3E}">
        <p14:creationId xmlns:p14="http://schemas.microsoft.com/office/powerpoint/2010/main" val="2844034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478" eaLnBrk="1" hangingPunct="1">
              <a:defRPr/>
            </a:pPr>
            <a:endParaRPr lang="zh-CN" altLang="en-US" dirty="0"/>
          </a:p>
        </p:txBody>
      </p:sp>
      <p:sp>
        <p:nvSpPr>
          <p:cNvPr id="4" name="灯片编号占位符 3"/>
          <p:cNvSpPr>
            <a:spLocks noGrp="1"/>
          </p:cNvSpPr>
          <p:nvPr>
            <p:ph type="sldNum" sz="quarter" idx="10"/>
          </p:nvPr>
        </p:nvSpPr>
        <p:spPr/>
        <p:txBody>
          <a:bodyPr/>
          <a:lstStyle/>
          <a:p>
            <a:fld id="{A4F6ADB1-0FDB-4FC5-A1D8-A5F2E74CBEAE}" type="slidenum">
              <a:rPr lang="en-US" altLang="zh-CN" smtClean="0"/>
              <a:pPr/>
              <a:t>29</a:t>
            </a:fld>
            <a:endParaRPr lang="en-US" altLang="zh-CN"/>
          </a:p>
        </p:txBody>
      </p:sp>
    </p:spTree>
    <p:extLst>
      <p:ext uri="{BB962C8B-B14F-4D97-AF65-F5344CB8AC3E}">
        <p14:creationId xmlns:p14="http://schemas.microsoft.com/office/powerpoint/2010/main" val="3067224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Times New Roman" pitchFamily="18" charset="0"/>
                <a:ea typeface="宋体" pitchFamily="2" charset="-122"/>
                <a:cs typeface="+mn-cs"/>
              </a:rPr>
              <a:t>Digimarc</a:t>
            </a:r>
            <a:r>
              <a:rPr lang="en-US" altLang="zh-CN" sz="1200" b="0" i="0" kern="1200" dirty="0" smtClean="0">
                <a:solidFill>
                  <a:schemeClr val="tx1"/>
                </a:solidFill>
                <a:effectLst/>
                <a:latin typeface="Times New Roman" pitchFamily="18" charset="0"/>
                <a:ea typeface="宋体" pitchFamily="2" charset="-122"/>
                <a:cs typeface="+mn-cs"/>
              </a:rPr>
              <a:t> Corporation, commonly known as </a:t>
            </a:r>
            <a:r>
              <a:rPr lang="en-US" altLang="zh-CN" sz="1200" b="0" i="0" kern="1200" dirty="0" err="1" smtClean="0">
                <a:solidFill>
                  <a:schemeClr val="tx1"/>
                </a:solidFill>
                <a:effectLst/>
                <a:latin typeface="Times New Roman" pitchFamily="18" charset="0"/>
                <a:ea typeface="宋体" pitchFamily="2" charset="-122"/>
                <a:cs typeface="+mn-cs"/>
              </a:rPr>
              <a:t>Digimarc</a:t>
            </a:r>
            <a:endParaRPr lang="zh-CN" altLang="en-US" dirty="0"/>
          </a:p>
        </p:txBody>
      </p:sp>
      <p:sp>
        <p:nvSpPr>
          <p:cNvPr id="4" name="灯片编号占位符 3"/>
          <p:cNvSpPr>
            <a:spLocks noGrp="1"/>
          </p:cNvSpPr>
          <p:nvPr>
            <p:ph type="sldNum" sz="quarter" idx="10"/>
          </p:nvPr>
        </p:nvSpPr>
        <p:spPr/>
        <p:txBody>
          <a:bodyPr/>
          <a:lstStyle/>
          <a:p>
            <a:fld id="{A4F6ADB1-0FDB-4FC5-A1D8-A5F2E74CBEAE}" type="slidenum">
              <a:rPr lang="en-US" altLang="zh-CN" smtClean="0"/>
              <a:pPr/>
              <a:t>30</a:t>
            </a:fld>
            <a:endParaRPr lang="en-US" altLang="zh-CN"/>
          </a:p>
        </p:txBody>
      </p:sp>
    </p:spTree>
    <p:extLst>
      <p:ext uri="{BB962C8B-B14F-4D97-AF65-F5344CB8AC3E}">
        <p14:creationId xmlns:p14="http://schemas.microsoft.com/office/powerpoint/2010/main" val="3270871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kumimoji="1" sz="2600">
                <a:solidFill>
                  <a:schemeClr val="tx1"/>
                </a:solidFill>
                <a:latin typeface="Tahoma" pitchFamily="34" charset="0"/>
                <a:ea typeface="宋体" pitchFamily="2" charset="-122"/>
              </a:defRPr>
            </a:lvl1pPr>
            <a:lvl2pPr marL="804763" indent="-309524" eaLnBrk="0" hangingPunct="0">
              <a:defRPr kumimoji="1" sz="2600">
                <a:solidFill>
                  <a:schemeClr val="tx1"/>
                </a:solidFill>
                <a:latin typeface="Tahoma" pitchFamily="34" charset="0"/>
                <a:ea typeface="宋体" pitchFamily="2" charset="-122"/>
              </a:defRPr>
            </a:lvl2pPr>
            <a:lvl3pPr marL="1238098" indent="-247620" eaLnBrk="0" hangingPunct="0">
              <a:defRPr kumimoji="1" sz="2600">
                <a:solidFill>
                  <a:schemeClr val="tx1"/>
                </a:solidFill>
                <a:latin typeface="Tahoma" pitchFamily="34" charset="0"/>
                <a:ea typeface="宋体" pitchFamily="2" charset="-122"/>
              </a:defRPr>
            </a:lvl3pPr>
            <a:lvl4pPr marL="1733337" indent="-247620" eaLnBrk="0" hangingPunct="0">
              <a:defRPr kumimoji="1" sz="2600">
                <a:solidFill>
                  <a:schemeClr val="tx1"/>
                </a:solidFill>
                <a:latin typeface="Tahoma" pitchFamily="34" charset="0"/>
                <a:ea typeface="宋体" pitchFamily="2" charset="-122"/>
              </a:defRPr>
            </a:lvl4pPr>
            <a:lvl5pPr marL="2228576" indent="-247620" eaLnBrk="0" hangingPunct="0">
              <a:defRPr kumimoji="1" sz="2600">
                <a:solidFill>
                  <a:schemeClr val="tx1"/>
                </a:solidFill>
                <a:latin typeface="Tahoma" pitchFamily="34" charset="0"/>
                <a:ea typeface="宋体" pitchFamily="2" charset="-122"/>
              </a:defRPr>
            </a:lvl5pPr>
            <a:lvl6pPr marL="2723815" indent="-247620" eaLnBrk="0" fontAlgn="base" hangingPunct="0">
              <a:spcBef>
                <a:spcPct val="0"/>
              </a:spcBef>
              <a:spcAft>
                <a:spcPct val="0"/>
              </a:spcAft>
              <a:defRPr kumimoji="1" sz="2600">
                <a:solidFill>
                  <a:schemeClr val="tx1"/>
                </a:solidFill>
                <a:latin typeface="Tahoma" pitchFamily="34" charset="0"/>
                <a:ea typeface="宋体" pitchFamily="2" charset="-122"/>
              </a:defRPr>
            </a:lvl6pPr>
            <a:lvl7pPr marL="3219054" indent="-247620" eaLnBrk="0" fontAlgn="base" hangingPunct="0">
              <a:spcBef>
                <a:spcPct val="0"/>
              </a:spcBef>
              <a:spcAft>
                <a:spcPct val="0"/>
              </a:spcAft>
              <a:defRPr kumimoji="1" sz="2600">
                <a:solidFill>
                  <a:schemeClr val="tx1"/>
                </a:solidFill>
                <a:latin typeface="Tahoma" pitchFamily="34" charset="0"/>
                <a:ea typeface="宋体" pitchFamily="2" charset="-122"/>
              </a:defRPr>
            </a:lvl7pPr>
            <a:lvl8pPr marL="3714293" indent="-247620" eaLnBrk="0" fontAlgn="base" hangingPunct="0">
              <a:spcBef>
                <a:spcPct val="0"/>
              </a:spcBef>
              <a:spcAft>
                <a:spcPct val="0"/>
              </a:spcAft>
              <a:defRPr kumimoji="1" sz="2600">
                <a:solidFill>
                  <a:schemeClr val="tx1"/>
                </a:solidFill>
                <a:latin typeface="Tahoma" pitchFamily="34" charset="0"/>
                <a:ea typeface="宋体" pitchFamily="2" charset="-122"/>
              </a:defRPr>
            </a:lvl8pPr>
            <a:lvl9pPr marL="4209532" indent="-247620" eaLnBrk="0" fontAlgn="base" hangingPunct="0">
              <a:spcBef>
                <a:spcPct val="0"/>
              </a:spcBef>
              <a:spcAft>
                <a:spcPct val="0"/>
              </a:spcAft>
              <a:defRPr kumimoji="1" sz="2600">
                <a:solidFill>
                  <a:schemeClr val="tx1"/>
                </a:solidFill>
                <a:latin typeface="Tahoma" pitchFamily="34" charset="0"/>
                <a:ea typeface="宋体" pitchFamily="2" charset="-122"/>
              </a:defRPr>
            </a:lvl9pPr>
          </a:lstStyle>
          <a:p>
            <a:pPr eaLnBrk="1" hangingPunct="1"/>
            <a:fld id="{C46A41A8-7876-48D7-B7B3-3A539D87FC89}" type="slidenum">
              <a:rPr lang="zh-CN" altLang="en-US" sz="1300">
                <a:latin typeface="Times New Roman" pitchFamily="18" charset="0"/>
              </a:rPr>
              <a:pPr eaLnBrk="1" hangingPunct="1"/>
              <a:t>31</a:t>
            </a:fld>
            <a:endParaRPr lang="en-US" altLang="zh-CN" sz="1300">
              <a:latin typeface="Times New Roman"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zh-CN" altLang="en-US" dirty="0" smtClean="0"/>
          </a:p>
        </p:txBody>
      </p:sp>
    </p:spTree>
    <p:extLst>
      <p:ext uri="{BB962C8B-B14F-4D97-AF65-F5344CB8AC3E}">
        <p14:creationId xmlns:p14="http://schemas.microsoft.com/office/powerpoint/2010/main" val="3069675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1B6A16AB-0034-4DF3-B97E-4009E3412E63}" type="slidenum">
              <a:rPr lang="en-US" altLang="zh-CN" smtClean="0"/>
              <a:pPr>
                <a:spcBef>
                  <a:spcPct val="0"/>
                </a:spcBef>
              </a:pPr>
              <a:t>3</a:t>
            </a:fld>
            <a:endParaRPr lang="en-US" altLang="zh-CN" smtClean="0"/>
          </a:p>
        </p:txBody>
      </p:sp>
    </p:spTree>
    <p:extLst>
      <p:ext uri="{BB962C8B-B14F-4D97-AF65-F5344CB8AC3E}">
        <p14:creationId xmlns:p14="http://schemas.microsoft.com/office/powerpoint/2010/main" val="2486999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BC61C46B-BD12-4E4E-BB1F-FAE823B25AC0}" type="slidenum">
              <a:rPr lang="en-US" altLang="zh-CN" smtClean="0"/>
              <a:pPr>
                <a:spcBef>
                  <a:spcPct val="0"/>
                </a:spcBef>
              </a:pPr>
              <a:t>32</a:t>
            </a:fld>
            <a:endParaRPr lang="en-US" altLang="zh-CN" smtClean="0"/>
          </a:p>
        </p:txBody>
      </p:sp>
    </p:spTree>
    <p:extLst>
      <p:ext uri="{BB962C8B-B14F-4D97-AF65-F5344CB8AC3E}">
        <p14:creationId xmlns:p14="http://schemas.microsoft.com/office/powerpoint/2010/main" val="1895334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1D59B07C-7CCA-491F-9B58-5C51D72C9EF4}" type="slidenum">
              <a:rPr lang="en-US" altLang="zh-CN" smtClean="0"/>
              <a:pPr>
                <a:spcBef>
                  <a:spcPct val="0"/>
                </a:spcBef>
              </a:pPr>
              <a:t>33</a:t>
            </a:fld>
            <a:endParaRPr lang="en-US" altLang="zh-CN" smtClean="0"/>
          </a:p>
        </p:txBody>
      </p:sp>
    </p:spTree>
    <p:extLst>
      <p:ext uri="{BB962C8B-B14F-4D97-AF65-F5344CB8AC3E}">
        <p14:creationId xmlns:p14="http://schemas.microsoft.com/office/powerpoint/2010/main" val="127969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54988E79-2D32-481F-AE11-532AF2F6067B}" type="slidenum">
              <a:rPr lang="en-US" altLang="zh-CN" smtClean="0"/>
              <a:pPr>
                <a:spcBef>
                  <a:spcPct val="0"/>
                </a:spcBef>
              </a:pPr>
              <a:t>34</a:t>
            </a:fld>
            <a:endParaRPr lang="en-US" altLang="zh-CN" smtClean="0"/>
          </a:p>
        </p:txBody>
      </p:sp>
    </p:spTree>
    <p:extLst>
      <p:ext uri="{BB962C8B-B14F-4D97-AF65-F5344CB8AC3E}">
        <p14:creationId xmlns:p14="http://schemas.microsoft.com/office/powerpoint/2010/main" val="4221186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4AE4B6D1-18ED-4A3A-8E1C-BE16D2EFE12D}" type="slidenum">
              <a:rPr lang="en-US" altLang="zh-CN" smtClean="0"/>
              <a:pPr>
                <a:spcBef>
                  <a:spcPct val="0"/>
                </a:spcBef>
              </a:pPr>
              <a:t>35</a:t>
            </a:fld>
            <a:endParaRPr lang="en-US" altLang="zh-CN" smtClean="0"/>
          </a:p>
        </p:txBody>
      </p:sp>
    </p:spTree>
    <p:extLst>
      <p:ext uri="{BB962C8B-B14F-4D97-AF65-F5344CB8AC3E}">
        <p14:creationId xmlns:p14="http://schemas.microsoft.com/office/powerpoint/2010/main" val="1189540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8FA51D04-48FC-401D-90B8-251AFC2AB6AB}" type="slidenum">
              <a:rPr lang="en-US" altLang="zh-CN" smtClean="0"/>
              <a:pPr>
                <a:spcBef>
                  <a:spcPct val="0"/>
                </a:spcBef>
              </a:pPr>
              <a:t>36</a:t>
            </a:fld>
            <a:endParaRPr lang="en-US" altLang="zh-CN"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extLst>
      <p:ext uri="{BB962C8B-B14F-4D97-AF65-F5344CB8AC3E}">
        <p14:creationId xmlns:p14="http://schemas.microsoft.com/office/powerpoint/2010/main" val="3302793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14297D78-CD98-4304-938B-081B4C5EA051}" type="slidenum">
              <a:rPr lang="en-US" altLang="zh-CN" smtClean="0"/>
              <a:pPr>
                <a:spcBef>
                  <a:spcPct val="0"/>
                </a:spcBef>
              </a:pPr>
              <a:t>37</a:t>
            </a:fld>
            <a:endParaRPr lang="en-US" altLang="zh-CN" smtClean="0"/>
          </a:p>
        </p:txBody>
      </p:sp>
    </p:spTree>
    <p:extLst>
      <p:ext uri="{BB962C8B-B14F-4D97-AF65-F5344CB8AC3E}">
        <p14:creationId xmlns:p14="http://schemas.microsoft.com/office/powerpoint/2010/main" val="2753201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300" dirty="0"/>
              <a:t>Benchmark</a:t>
            </a:r>
            <a:r>
              <a:rPr lang="zh-CN" altLang="en-US" sz="1300" dirty="0"/>
              <a:t>（</a:t>
            </a:r>
            <a:r>
              <a:rPr lang="en-US" altLang="zh-CN" sz="1300" dirty="0" err="1"/>
              <a:t>Stirmark</a:t>
            </a:r>
            <a:r>
              <a:rPr lang="zh-CN" altLang="en-US" sz="1300" dirty="0"/>
              <a:t>）</a:t>
            </a:r>
            <a:r>
              <a:rPr lang="en-US" altLang="zh-CN" sz="1300" dirty="0"/>
              <a:t>:</a:t>
            </a:r>
            <a:r>
              <a:rPr lang="zh-CN" altLang="en-US" sz="1300" dirty="0"/>
              <a:t>很经典的攻击工具，可以用于测试水印的鲁棒性。</a:t>
            </a:r>
            <a:endParaRPr lang="zh-CN" altLang="en-US" dirty="0" smtClean="0"/>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6784590C-2A44-4141-9F62-32DA4C98BF9E}" type="slidenum">
              <a:rPr lang="en-US" altLang="zh-CN" smtClean="0"/>
              <a:pPr>
                <a:spcBef>
                  <a:spcPct val="0"/>
                </a:spcBef>
              </a:pPr>
              <a:t>38</a:t>
            </a:fld>
            <a:endParaRPr lang="en-US" altLang="zh-CN" smtClean="0"/>
          </a:p>
        </p:txBody>
      </p:sp>
    </p:spTree>
    <p:extLst>
      <p:ext uri="{BB962C8B-B14F-4D97-AF65-F5344CB8AC3E}">
        <p14:creationId xmlns:p14="http://schemas.microsoft.com/office/powerpoint/2010/main" val="3619845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defRPr kumimoji="1" sz="2600">
                <a:solidFill>
                  <a:schemeClr val="tx1"/>
                </a:solidFill>
                <a:latin typeface="Tahoma" pitchFamily="34" charset="0"/>
                <a:ea typeface="宋体" pitchFamily="2" charset="-122"/>
              </a:defRPr>
            </a:lvl1pPr>
            <a:lvl2pPr marL="804763" indent="-309524" eaLnBrk="0" hangingPunct="0">
              <a:defRPr kumimoji="1" sz="2600">
                <a:solidFill>
                  <a:schemeClr val="tx1"/>
                </a:solidFill>
                <a:latin typeface="Tahoma" pitchFamily="34" charset="0"/>
                <a:ea typeface="宋体" pitchFamily="2" charset="-122"/>
              </a:defRPr>
            </a:lvl2pPr>
            <a:lvl3pPr marL="1238098" indent="-247620" eaLnBrk="0" hangingPunct="0">
              <a:defRPr kumimoji="1" sz="2600">
                <a:solidFill>
                  <a:schemeClr val="tx1"/>
                </a:solidFill>
                <a:latin typeface="Tahoma" pitchFamily="34" charset="0"/>
                <a:ea typeface="宋体" pitchFamily="2" charset="-122"/>
              </a:defRPr>
            </a:lvl3pPr>
            <a:lvl4pPr marL="1733337" indent="-247620" eaLnBrk="0" hangingPunct="0">
              <a:defRPr kumimoji="1" sz="2600">
                <a:solidFill>
                  <a:schemeClr val="tx1"/>
                </a:solidFill>
                <a:latin typeface="Tahoma" pitchFamily="34" charset="0"/>
                <a:ea typeface="宋体" pitchFamily="2" charset="-122"/>
              </a:defRPr>
            </a:lvl4pPr>
            <a:lvl5pPr marL="2228576" indent="-247620" eaLnBrk="0" hangingPunct="0">
              <a:defRPr kumimoji="1" sz="2600">
                <a:solidFill>
                  <a:schemeClr val="tx1"/>
                </a:solidFill>
                <a:latin typeface="Tahoma" pitchFamily="34" charset="0"/>
                <a:ea typeface="宋体" pitchFamily="2" charset="-122"/>
              </a:defRPr>
            </a:lvl5pPr>
            <a:lvl6pPr marL="2723815" indent="-247620" eaLnBrk="0" fontAlgn="base" hangingPunct="0">
              <a:spcBef>
                <a:spcPct val="0"/>
              </a:spcBef>
              <a:spcAft>
                <a:spcPct val="0"/>
              </a:spcAft>
              <a:defRPr kumimoji="1" sz="2600">
                <a:solidFill>
                  <a:schemeClr val="tx1"/>
                </a:solidFill>
                <a:latin typeface="Tahoma" pitchFamily="34" charset="0"/>
                <a:ea typeface="宋体" pitchFamily="2" charset="-122"/>
              </a:defRPr>
            </a:lvl6pPr>
            <a:lvl7pPr marL="3219054" indent="-247620" eaLnBrk="0" fontAlgn="base" hangingPunct="0">
              <a:spcBef>
                <a:spcPct val="0"/>
              </a:spcBef>
              <a:spcAft>
                <a:spcPct val="0"/>
              </a:spcAft>
              <a:defRPr kumimoji="1" sz="2600">
                <a:solidFill>
                  <a:schemeClr val="tx1"/>
                </a:solidFill>
                <a:latin typeface="Tahoma" pitchFamily="34" charset="0"/>
                <a:ea typeface="宋体" pitchFamily="2" charset="-122"/>
              </a:defRPr>
            </a:lvl7pPr>
            <a:lvl8pPr marL="3714293" indent="-247620" eaLnBrk="0" fontAlgn="base" hangingPunct="0">
              <a:spcBef>
                <a:spcPct val="0"/>
              </a:spcBef>
              <a:spcAft>
                <a:spcPct val="0"/>
              </a:spcAft>
              <a:defRPr kumimoji="1" sz="2600">
                <a:solidFill>
                  <a:schemeClr val="tx1"/>
                </a:solidFill>
                <a:latin typeface="Tahoma" pitchFamily="34" charset="0"/>
                <a:ea typeface="宋体" pitchFamily="2" charset="-122"/>
              </a:defRPr>
            </a:lvl8pPr>
            <a:lvl9pPr marL="4209532" indent="-247620" eaLnBrk="0" fontAlgn="base" hangingPunct="0">
              <a:spcBef>
                <a:spcPct val="0"/>
              </a:spcBef>
              <a:spcAft>
                <a:spcPct val="0"/>
              </a:spcAft>
              <a:defRPr kumimoji="1" sz="2600">
                <a:solidFill>
                  <a:schemeClr val="tx1"/>
                </a:solidFill>
                <a:latin typeface="Tahoma" pitchFamily="34" charset="0"/>
                <a:ea typeface="宋体" pitchFamily="2" charset="-122"/>
              </a:defRPr>
            </a:lvl9pPr>
          </a:lstStyle>
          <a:p>
            <a:pPr eaLnBrk="1" hangingPunct="1"/>
            <a:fld id="{64753340-231F-4621-B687-A6A8756ABA53}" type="slidenum">
              <a:rPr lang="zh-CN" altLang="en-US" sz="1300">
                <a:latin typeface="Times New Roman" pitchFamily="18" charset="0"/>
              </a:rPr>
              <a:pPr eaLnBrk="1" hangingPunct="1"/>
              <a:t>39</a:t>
            </a:fld>
            <a:endParaRPr lang="en-US" altLang="zh-CN" sz="1300">
              <a:latin typeface="Times New Roman"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zh-CN" altLang="en-US" dirty="0" smtClean="0"/>
          </a:p>
        </p:txBody>
      </p:sp>
    </p:spTree>
    <p:extLst>
      <p:ext uri="{BB962C8B-B14F-4D97-AF65-F5344CB8AC3E}">
        <p14:creationId xmlns:p14="http://schemas.microsoft.com/office/powerpoint/2010/main" val="1547981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405916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95D287D3-9B25-412C-A791-778F3A413DE5}" type="slidenum">
              <a:rPr lang="en-US" altLang="zh-CN" smtClean="0"/>
              <a:pPr>
                <a:spcBef>
                  <a:spcPct val="0"/>
                </a:spcBef>
              </a:pPr>
              <a:t>42</a:t>
            </a:fld>
            <a:endParaRPr lang="en-US" altLang="zh-CN"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53585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The word </a:t>
            </a:r>
            <a:r>
              <a:rPr lang="en-US" altLang="zh-CN" i="1" dirty="0" smtClean="0"/>
              <a:t>steganography</a:t>
            </a:r>
            <a:r>
              <a:rPr lang="en-US" altLang="zh-CN" dirty="0" smtClean="0"/>
              <a:t> is derived from the Greek words </a:t>
            </a:r>
            <a:r>
              <a:rPr lang="en-US" altLang="zh-CN" i="1" dirty="0" err="1" smtClean="0"/>
              <a:t>steganos</a:t>
            </a:r>
            <a:r>
              <a:rPr lang="en-US" altLang="zh-CN" dirty="0" smtClean="0"/>
              <a:t> which means </a:t>
            </a:r>
            <a:r>
              <a:rPr lang="en-US" altLang="zh-CN" i="1" dirty="0" smtClean="0"/>
              <a:t>covered</a:t>
            </a:r>
            <a:r>
              <a:rPr lang="en-US" altLang="zh-CN" dirty="0" smtClean="0"/>
              <a:t> and </a:t>
            </a:r>
            <a:r>
              <a:rPr lang="en-US" altLang="zh-CN" i="1" dirty="0" err="1" smtClean="0"/>
              <a:t>graphie</a:t>
            </a:r>
            <a:r>
              <a:rPr lang="en-US" altLang="zh-CN" dirty="0" smtClean="0"/>
              <a:t> which means </a:t>
            </a:r>
            <a:r>
              <a:rPr lang="en-US" altLang="zh-CN" i="1" dirty="0" smtClean="0"/>
              <a:t>writing</a:t>
            </a:r>
            <a:r>
              <a:rPr lang="en-US" altLang="zh-CN" dirty="0" smtClean="0"/>
              <a:t>. Thus, steganography literally means "covered writing." </a:t>
            </a:r>
          </a:p>
          <a:p>
            <a:r>
              <a:rPr lang="zh-CN" altLang="en-US" dirty="0" smtClean="0"/>
              <a:t>信息隐藏是一种利用人类感官系统的冗余把</a:t>
            </a:r>
            <a:r>
              <a:rPr lang="zh-CN" altLang="en-US" b="1" dirty="0" smtClean="0"/>
              <a:t>秘密信息</a:t>
            </a:r>
            <a:r>
              <a:rPr lang="zh-CN" altLang="en-US" dirty="0" smtClean="0"/>
              <a:t>隐藏（</a:t>
            </a:r>
            <a:r>
              <a:rPr lang="zh-CN" altLang="en-US" b="1" dirty="0" smtClean="0"/>
              <a:t>嵌入</a:t>
            </a:r>
            <a:r>
              <a:rPr lang="zh-CN" altLang="en-US" dirty="0" smtClean="0"/>
              <a:t>）载体的信息安全技术 ，主要思想是使秘密信息“不可见”。</a:t>
            </a: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37B72A25-C1E0-4D38-9BCD-C8AEF564176C}" type="slidenum">
              <a:rPr lang="en-US" altLang="zh-CN" smtClean="0"/>
              <a:pPr>
                <a:spcBef>
                  <a:spcPct val="0"/>
                </a:spcBef>
              </a:pPr>
              <a:t>4</a:t>
            </a:fld>
            <a:endParaRPr lang="en-US" altLang="zh-CN" smtClean="0"/>
          </a:p>
        </p:txBody>
      </p:sp>
    </p:spTree>
    <p:extLst>
      <p:ext uri="{BB962C8B-B14F-4D97-AF65-F5344CB8AC3E}">
        <p14:creationId xmlns:p14="http://schemas.microsoft.com/office/powerpoint/2010/main" val="480149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329C3038-E610-47BE-8423-44536AE67641}" type="slidenum">
              <a:rPr lang="en-US" altLang="zh-CN" smtClean="0"/>
              <a:pPr>
                <a:spcBef>
                  <a:spcPct val="0"/>
                </a:spcBef>
              </a:pPr>
              <a:t>43</a:t>
            </a:fld>
            <a:endParaRPr lang="en-US" altLang="zh-CN" smtClean="0"/>
          </a:p>
        </p:txBody>
      </p:sp>
    </p:spTree>
    <p:extLst>
      <p:ext uri="{BB962C8B-B14F-4D97-AF65-F5344CB8AC3E}">
        <p14:creationId xmlns:p14="http://schemas.microsoft.com/office/powerpoint/2010/main" val="414505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ahoma" panose="020B0604030504040204" pitchFamily="34" charset="0"/>
                <a:ea typeface="宋体" panose="02010600030101010101" pitchFamily="2" charset="-122"/>
              </a:defRPr>
            </a:lvl1pPr>
            <a:lvl2pPr marL="804763" indent="-309524">
              <a:defRPr kumimoji="1" sz="2600">
                <a:solidFill>
                  <a:schemeClr val="tx1"/>
                </a:solidFill>
                <a:latin typeface="Tahoma" panose="020B0604030504040204" pitchFamily="34" charset="0"/>
                <a:ea typeface="宋体" panose="02010600030101010101" pitchFamily="2" charset="-122"/>
              </a:defRPr>
            </a:lvl2pPr>
            <a:lvl3pPr marL="1238098" indent="-247620">
              <a:defRPr kumimoji="1" sz="2600">
                <a:solidFill>
                  <a:schemeClr val="tx1"/>
                </a:solidFill>
                <a:latin typeface="Tahoma" panose="020B0604030504040204" pitchFamily="34" charset="0"/>
                <a:ea typeface="宋体" panose="02010600030101010101" pitchFamily="2" charset="-122"/>
              </a:defRPr>
            </a:lvl3pPr>
            <a:lvl4pPr marL="1733337" indent="-247620">
              <a:defRPr kumimoji="1" sz="2600">
                <a:solidFill>
                  <a:schemeClr val="tx1"/>
                </a:solidFill>
                <a:latin typeface="Tahoma" panose="020B0604030504040204" pitchFamily="34" charset="0"/>
                <a:ea typeface="宋体" panose="02010600030101010101" pitchFamily="2" charset="-122"/>
              </a:defRPr>
            </a:lvl4pPr>
            <a:lvl5pPr marL="2228576" indent="-247620">
              <a:defRPr kumimoji="1" sz="2600">
                <a:solidFill>
                  <a:schemeClr val="tx1"/>
                </a:solidFill>
                <a:latin typeface="Tahoma" panose="020B0604030504040204" pitchFamily="34" charset="0"/>
                <a:ea typeface="宋体" panose="02010600030101010101" pitchFamily="2" charset="-122"/>
              </a:defRPr>
            </a:lvl5pPr>
            <a:lvl6pPr marL="2723815"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6pPr>
            <a:lvl7pPr marL="3219054"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7pPr>
            <a:lvl8pPr marL="3714293"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8pPr>
            <a:lvl9pPr marL="4209532"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9pPr>
          </a:lstStyle>
          <a:p>
            <a:fld id="{2E3DAD00-579A-438C-A82D-ED74135539B3}"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952706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B3C172E6-B9BE-4ABA-A8D3-688F08A5265A}" type="slidenum">
              <a:rPr lang="en-US" altLang="zh-CN" smtClean="0"/>
              <a:pPr>
                <a:spcBef>
                  <a:spcPct val="0"/>
                </a:spcBef>
              </a:pPr>
              <a:t>45</a:t>
            </a:fld>
            <a:endParaRPr lang="en-US" altLang="zh-CN" smtClean="0"/>
          </a:p>
        </p:txBody>
      </p:sp>
    </p:spTree>
    <p:extLst>
      <p:ext uri="{BB962C8B-B14F-4D97-AF65-F5344CB8AC3E}">
        <p14:creationId xmlns:p14="http://schemas.microsoft.com/office/powerpoint/2010/main" val="494169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B7EE29B2-35E0-4FDB-BE8A-9E438FA4B85B}" type="slidenum">
              <a:rPr lang="en-US" altLang="zh-CN" smtClean="0"/>
              <a:pPr>
                <a:spcBef>
                  <a:spcPct val="0"/>
                </a:spcBef>
              </a:pPr>
              <a:t>46</a:t>
            </a:fld>
            <a:endParaRPr lang="en-US" altLang="zh-CN" smtClean="0"/>
          </a:p>
        </p:txBody>
      </p:sp>
    </p:spTree>
    <p:extLst>
      <p:ext uri="{BB962C8B-B14F-4D97-AF65-F5344CB8AC3E}">
        <p14:creationId xmlns:p14="http://schemas.microsoft.com/office/powerpoint/2010/main" val="3828698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C6DF7B88-D8EA-4F4E-98CE-FFF607E41C14}" type="slidenum">
              <a:rPr lang="en-US" altLang="zh-CN" smtClean="0"/>
              <a:pPr>
                <a:spcBef>
                  <a:spcPct val="0"/>
                </a:spcBef>
              </a:pPr>
              <a:t>47</a:t>
            </a:fld>
            <a:endParaRPr lang="en-US" altLang="zh-CN" smtClean="0"/>
          </a:p>
        </p:txBody>
      </p:sp>
    </p:spTree>
    <p:extLst>
      <p:ext uri="{BB962C8B-B14F-4D97-AF65-F5344CB8AC3E}">
        <p14:creationId xmlns:p14="http://schemas.microsoft.com/office/powerpoint/2010/main" val="3480373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1CAB28DB-C92E-4D38-AC79-BA693011FB06}" type="slidenum">
              <a:rPr lang="en-US" altLang="zh-CN" smtClean="0"/>
              <a:pPr>
                <a:spcBef>
                  <a:spcPct val="0"/>
                </a:spcBef>
              </a:pPr>
              <a:t>48</a:t>
            </a:fld>
            <a:endParaRPr lang="en-US" altLang="zh-CN" smtClean="0"/>
          </a:p>
        </p:txBody>
      </p:sp>
    </p:spTree>
    <p:extLst>
      <p:ext uri="{BB962C8B-B14F-4D97-AF65-F5344CB8AC3E}">
        <p14:creationId xmlns:p14="http://schemas.microsoft.com/office/powerpoint/2010/main" val="900975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C6A7F653-3DDD-4AE8-9A99-137B5AD83B17}" type="slidenum">
              <a:rPr lang="en-US" altLang="zh-CN" smtClean="0"/>
              <a:pPr>
                <a:spcBef>
                  <a:spcPct val="0"/>
                </a:spcBef>
              </a:pPr>
              <a:t>49</a:t>
            </a:fld>
            <a:endParaRPr lang="en-US" altLang="zh-CN" smtClean="0"/>
          </a:p>
        </p:txBody>
      </p:sp>
    </p:spTree>
    <p:extLst>
      <p:ext uri="{BB962C8B-B14F-4D97-AF65-F5344CB8AC3E}">
        <p14:creationId xmlns:p14="http://schemas.microsoft.com/office/powerpoint/2010/main" val="1883984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325A2E6A-A8D5-4339-B651-F8A1791F6A54}" type="slidenum">
              <a:rPr lang="en-US" altLang="zh-CN" smtClean="0"/>
              <a:pPr>
                <a:spcBef>
                  <a:spcPct val="0"/>
                </a:spcBef>
              </a:pPr>
              <a:t>50</a:t>
            </a:fld>
            <a:endParaRPr lang="en-US" altLang="zh-CN" smtClean="0"/>
          </a:p>
        </p:txBody>
      </p:sp>
    </p:spTree>
    <p:extLst>
      <p:ext uri="{BB962C8B-B14F-4D97-AF65-F5344CB8AC3E}">
        <p14:creationId xmlns:p14="http://schemas.microsoft.com/office/powerpoint/2010/main" val="4110881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ADF55780-3E3F-45E0-B0B2-8D965B2BCD12}" type="slidenum">
              <a:rPr lang="en-US" altLang="zh-CN" smtClean="0"/>
              <a:pPr>
                <a:spcBef>
                  <a:spcPct val="0"/>
                </a:spcBef>
              </a:pPr>
              <a:t>51</a:t>
            </a:fld>
            <a:endParaRPr lang="en-US" altLang="zh-CN" smtClean="0"/>
          </a:p>
        </p:txBody>
      </p:sp>
    </p:spTree>
    <p:extLst>
      <p:ext uri="{BB962C8B-B14F-4D97-AF65-F5344CB8AC3E}">
        <p14:creationId xmlns:p14="http://schemas.microsoft.com/office/powerpoint/2010/main" val="2760533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142CD1BB-A8C2-4654-AB8F-F437CA8CC671}" type="slidenum">
              <a:rPr lang="en-US" altLang="zh-CN" smtClean="0"/>
              <a:pPr>
                <a:spcBef>
                  <a:spcPct val="0"/>
                </a:spcBef>
              </a:pPr>
              <a:t>52</a:t>
            </a:fld>
            <a:endParaRPr lang="en-US" altLang="zh-CN" smtClean="0"/>
          </a:p>
        </p:txBody>
      </p:sp>
    </p:spTree>
    <p:extLst>
      <p:ext uri="{BB962C8B-B14F-4D97-AF65-F5344CB8AC3E}">
        <p14:creationId xmlns:p14="http://schemas.microsoft.com/office/powerpoint/2010/main" val="306895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The word </a:t>
            </a:r>
            <a:r>
              <a:rPr lang="en-US" altLang="zh-CN" i="1" smtClean="0"/>
              <a:t>steganography</a:t>
            </a:r>
            <a:r>
              <a:rPr lang="en-US" altLang="zh-CN" smtClean="0"/>
              <a:t> is derived from the Greek words </a:t>
            </a:r>
            <a:r>
              <a:rPr lang="en-US" altLang="zh-CN" i="1" smtClean="0"/>
              <a:t>steganos</a:t>
            </a:r>
            <a:r>
              <a:rPr lang="en-US" altLang="zh-CN" smtClean="0"/>
              <a:t> which means </a:t>
            </a:r>
            <a:r>
              <a:rPr lang="en-US" altLang="zh-CN" i="1" smtClean="0"/>
              <a:t>covered</a:t>
            </a:r>
            <a:r>
              <a:rPr lang="en-US" altLang="zh-CN" smtClean="0"/>
              <a:t> and </a:t>
            </a:r>
            <a:r>
              <a:rPr lang="en-US" altLang="zh-CN" i="1" smtClean="0"/>
              <a:t>graphie</a:t>
            </a:r>
            <a:r>
              <a:rPr lang="en-US" altLang="zh-CN" smtClean="0"/>
              <a:t> which means </a:t>
            </a:r>
            <a:r>
              <a:rPr lang="en-US" altLang="zh-CN" i="1" smtClean="0"/>
              <a:t>writing</a:t>
            </a:r>
            <a:r>
              <a:rPr lang="en-US" altLang="zh-CN" smtClean="0"/>
              <a:t>. Thus, steganography literally means "covered writing." </a:t>
            </a:r>
          </a:p>
          <a:p>
            <a:r>
              <a:rPr lang="zh-CN" altLang="en-US" smtClean="0"/>
              <a:t>信息隐藏是一种利用人类感官系统的冗余把</a:t>
            </a:r>
            <a:r>
              <a:rPr lang="zh-CN" altLang="en-US" b="1" smtClean="0"/>
              <a:t>秘密信息</a:t>
            </a:r>
            <a:r>
              <a:rPr lang="zh-CN" altLang="en-US" smtClean="0"/>
              <a:t>隐藏（</a:t>
            </a:r>
            <a:r>
              <a:rPr lang="zh-CN" altLang="en-US" b="1" smtClean="0"/>
              <a:t>嵌入</a:t>
            </a:r>
            <a:r>
              <a:rPr lang="zh-CN" altLang="en-US" smtClean="0"/>
              <a:t>）载体的信息安全技术 ，主要思想是使秘密信息“不可见”。</a:t>
            </a: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B44767AB-CF53-45E2-8506-168329EE9E78}" type="slidenum">
              <a:rPr lang="en-US" altLang="zh-CN" smtClean="0"/>
              <a:pPr>
                <a:spcBef>
                  <a:spcPct val="0"/>
                </a:spcBef>
              </a:pPr>
              <a:t>5</a:t>
            </a:fld>
            <a:endParaRPr lang="en-US" altLang="zh-CN" smtClean="0"/>
          </a:p>
        </p:txBody>
      </p:sp>
    </p:spTree>
    <p:extLst>
      <p:ext uri="{BB962C8B-B14F-4D97-AF65-F5344CB8AC3E}">
        <p14:creationId xmlns:p14="http://schemas.microsoft.com/office/powerpoint/2010/main" val="27738354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EB92CE10-CDBA-4581-A777-A7DBD9FDA574}" type="slidenum">
              <a:rPr lang="en-US" altLang="zh-CN" smtClean="0"/>
              <a:pPr>
                <a:spcBef>
                  <a:spcPct val="0"/>
                </a:spcBef>
              </a:pPr>
              <a:t>53</a:t>
            </a:fld>
            <a:endParaRPr lang="en-US" altLang="zh-CN" smtClean="0"/>
          </a:p>
        </p:txBody>
      </p:sp>
    </p:spTree>
    <p:extLst>
      <p:ext uri="{BB962C8B-B14F-4D97-AF65-F5344CB8AC3E}">
        <p14:creationId xmlns:p14="http://schemas.microsoft.com/office/powerpoint/2010/main" val="839456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F1D1583C-02E5-45E7-9C74-E075A9426F58}" type="slidenum">
              <a:rPr lang="en-US" altLang="zh-CN" smtClean="0"/>
              <a:pPr>
                <a:spcBef>
                  <a:spcPct val="0"/>
                </a:spcBef>
              </a:pPr>
              <a:t>54</a:t>
            </a:fld>
            <a:endParaRPr lang="en-US" altLang="zh-CN" smtClean="0"/>
          </a:p>
        </p:txBody>
      </p:sp>
    </p:spTree>
    <p:extLst>
      <p:ext uri="{BB962C8B-B14F-4D97-AF65-F5344CB8AC3E}">
        <p14:creationId xmlns:p14="http://schemas.microsoft.com/office/powerpoint/2010/main" val="2730269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itchFamily="18" charset="0"/>
            </a:endParaRP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a:solidFill>
                  <a:schemeClr val="tx1"/>
                </a:solidFill>
                <a:latin typeface="Tahoma" pitchFamily="34" charset="0"/>
                <a:ea typeface="宋体" pitchFamily="2" charset="-122"/>
              </a:defRPr>
            </a:lvl1pPr>
            <a:lvl2pPr marL="804763" indent="-309524" eaLnBrk="0" hangingPunct="0">
              <a:defRPr kumimoji="1" sz="2600">
                <a:solidFill>
                  <a:schemeClr val="tx1"/>
                </a:solidFill>
                <a:latin typeface="Tahoma" pitchFamily="34" charset="0"/>
                <a:ea typeface="宋体" pitchFamily="2" charset="-122"/>
              </a:defRPr>
            </a:lvl2pPr>
            <a:lvl3pPr marL="1238098" indent="-247620" eaLnBrk="0" hangingPunct="0">
              <a:defRPr kumimoji="1" sz="2600">
                <a:solidFill>
                  <a:schemeClr val="tx1"/>
                </a:solidFill>
                <a:latin typeface="Tahoma" pitchFamily="34" charset="0"/>
                <a:ea typeface="宋体" pitchFamily="2" charset="-122"/>
              </a:defRPr>
            </a:lvl3pPr>
            <a:lvl4pPr marL="1733337" indent="-247620" eaLnBrk="0" hangingPunct="0">
              <a:defRPr kumimoji="1" sz="2600">
                <a:solidFill>
                  <a:schemeClr val="tx1"/>
                </a:solidFill>
                <a:latin typeface="Tahoma" pitchFamily="34" charset="0"/>
                <a:ea typeface="宋体" pitchFamily="2" charset="-122"/>
              </a:defRPr>
            </a:lvl4pPr>
            <a:lvl5pPr marL="2228576" indent="-247620" eaLnBrk="0" hangingPunct="0">
              <a:defRPr kumimoji="1" sz="2600">
                <a:solidFill>
                  <a:schemeClr val="tx1"/>
                </a:solidFill>
                <a:latin typeface="Tahoma" pitchFamily="34" charset="0"/>
                <a:ea typeface="宋体" pitchFamily="2" charset="-122"/>
              </a:defRPr>
            </a:lvl5pPr>
            <a:lvl6pPr marL="2723815" indent="-247620" eaLnBrk="0" fontAlgn="base" hangingPunct="0">
              <a:spcBef>
                <a:spcPct val="0"/>
              </a:spcBef>
              <a:spcAft>
                <a:spcPct val="0"/>
              </a:spcAft>
              <a:defRPr kumimoji="1" sz="2600">
                <a:solidFill>
                  <a:schemeClr val="tx1"/>
                </a:solidFill>
                <a:latin typeface="Tahoma" pitchFamily="34" charset="0"/>
                <a:ea typeface="宋体" pitchFamily="2" charset="-122"/>
              </a:defRPr>
            </a:lvl6pPr>
            <a:lvl7pPr marL="3219054" indent="-247620" eaLnBrk="0" fontAlgn="base" hangingPunct="0">
              <a:spcBef>
                <a:spcPct val="0"/>
              </a:spcBef>
              <a:spcAft>
                <a:spcPct val="0"/>
              </a:spcAft>
              <a:defRPr kumimoji="1" sz="2600">
                <a:solidFill>
                  <a:schemeClr val="tx1"/>
                </a:solidFill>
                <a:latin typeface="Tahoma" pitchFamily="34" charset="0"/>
                <a:ea typeface="宋体" pitchFamily="2" charset="-122"/>
              </a:defRPr>
            </a:lvl7pPr>
            <a:lvl8pPr marL="3714293" indent="-247620" eaLnBrk="0" fontAlgn="base" hangingPunct="0">
              <a:spcBef>
                <a:spcPct val="0"/>
              </a:spcBef>
              <a:spcAft>
                <a:spcPct val="0"/>
              </a:spcAft>
              <a:defRPr kumimoji="1" sz="2600">
                <a:solidFill>
                  <a:schemeClr val="tx1"/>
                </a:solidFill>
                <a:latin typeface="Tahoma" pitchFamily="34" charset="0"/>
                <a:ea typeface="宋体" pitchFamily="2" charset="-122"/>
              </a:defRPr>
            </a:lvl8pPr>
            <a:lvl9pPr marL="4209532" indent="-247620" eaLnBrk="0" fontAlgn="base" hangingPunct="0">
              <a:spcBef>
                <a:spcPct val="0"/>
              </a:spcBef>
              <a:spcAft>
                <a:spcPct val="0"/>
              </a:spcAft>
              <a:defRPr kumimoji="1" sz="2600">
                <a:solidFill>
                  <a:schemeClr val="tx1"/>
                </a:solidFill>
                <a:latin typeface="Tahoma" pitchFamily="34" charset="0"/>
                <a:ea typeface="宋体" pitchFamily="2" charset="-122"/>
              </a:defRPr>
            </a:lvl9pPr>
          </a:lstStyle>
          <a:p>
            <a:pPr eaLnBrk="1" hangingPunct="1"/>
            <a:fld id="{0192AA22-2F69-4C9C-B8EE-01A8E7D9AB54}" type="slidenum">
              <a:rPr lang="zh-CN" altLang="en-US" sz="1300">
                <a:latin typeface="Times New Roman" pitchFamily="18" charset="0"/>
              </a:rPr>
              <a:pPr eaLnBrk="1" hangingPunct="1"/>
              <a:t>55</a:t>
            </a:fld>
            <a:endParaRPr lang="en-US" altLang="zh-CN" sz="1300">
              <a:latin typeface="Times New Roman" pitchFamily="18" charset="0"/>
            </a:endParaRPr>
          </a:p>
        </p:txBody>
      </p:sp>
    </p:spTree>
    <p:extLst>
      <p:ext uri="{BB962C8B-B14F-4D97-AF65-F5344CB8AC3E}">
        <p14:creationId xmlns:p14="http://schemas.microsoft.com/office/powerpoint/2010/main" val="2293266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FD30FA1B-98E7-487D-A4DB-23625FB258BE}" type="slidenum">
              <a:rPr lang="en-US" altLang="zh-CN" smtClean="0"/>
              <a:pPr>
                <a:spcBef>
                  <a:spcPct val="0"/>
                </a:spcBef>
              </a:pPr>
              <a:t>56</a:t>
            </a:fld>
            <a:endParaRPr lang="en-US" altLang="zh-CN" smtClean="0"/>
          </a:p>
        </p:txBody>
      </p:sp>
    </p:spTree>
    <p:extLst>
      <p:ext uri="{BB962C8B-B14F-4D97-AF65-F5344CB8AC3E}">
        <p14:creationId xmlns:p14="http://schemas.microsoft.com/office/powerpoint/2010/main" val="830996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ahoma" panose="020B0604030504040204" pitchFamily="34" charset="0"/>
                <a:ea typeface="宋体" panose="02010600030101010101" pitchFamily="2" charset="-122"/>
              </a:defRPr>
            </a:lvl1pPr>
            <a:lvl2pPr marL="804763" indent="-309524">
              <a:defRPr kumimoji="1" sz="2600">
                <a:solidFill>
                  <a:schemeClr val="tx1"/>
                </a:solidFill>
                <a:latin typeface="Tahoma" panose="020B0604030504040204" pitchFamily="34" charset="0"/>
                <a:ea typeface="宋体" panose="02010600030101010101" pitchFamily="2" charset="-122"/>
              </a:defRPr>
            </a:lvl2pPr>
            <a:lvl3pPr marL="1238098" indent="-247620">
              <a:defRPr kumimoji="1" sz="2600">
                <a:solidFill>
                  <a:schemeClr val="tx1"/>
                </a:solidFill>
                <a:latin typeface="Tahoma" panose="020B0604030504040204" pitchFamily="34" charset="0"/>
                <a:ea typeface="宋体" panose="02010600030101010101" pitchFamily="2" charset="-122"/>
              </a:defRPr>
            </a:lvl3pPr>
            <a:lvl4pPr marL="1733337" indent="-247620">
              <a:defRPr kumimoji="1" sz="2600">
                <a:solidFill>
                  <a:schemeClr val="tx1"/>
                </a:solidFill>
                <a:latin typeface="Tahoma" panose="020B0604030504040204" pitchFamily="34" charset="0"/>
                <a:ea typeface="宋体" panose="02010600030101010101" pitchFamily="2" charset="-122"/>
              </a:defRPr>
            </a:lvl4pPr>
            <a:lvl5pPr marL="2228576" indent="-247620">
              <a:defRPr kumimoji="1" sz="2600">
                <a:solidFill>
                  <a:schemeClr val="tx1"/>
                </a:solidFill>
                <a:latin typeface="Tahoma" panose="020B0604030504040204" pitchFamily="34" charset="0"/>
                <a:ea typeface="宋体" panose="02010600030101010101" pitchFamily="2" charset="-122"/>
              </a:defRPr>
            </a:lvl5pPr>
            <a:lvl6pPr marL="2723815"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6pPr>
            <a:lvl7pPr marL="3219054"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7pPr>
            <a:lvl8pPr marL="3714293"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8pPr>
            <a:lvl9pPr marL="4209532"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9pPr>
          </a:lstStyle>
          <a:p>
            <a:fld id="{A1E813DF-A61D-416D-B497-63AC1D5BAB6D}"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538857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en-US" altLang="zh-CN" sz="1200" b="0" i="0" kern="1200" dirty="0" smtClean="0">
                <a:solidFill>
                  <a:schemeClr val="tx1"/>
                </a:solidFill>
                <a:effectLst/>
                <a:latin typeface="Times New Roman" pitchFamily="18" charset="0"/>
                <a:ea typeface="宋体" pitchFamily="2" charset="-122"/>
                <a:cs typeface="+mn-cs"/>
              </a:rPr>
              <a:t>2007</a:t>
            </a:r>
            <a:r>
              <a:rPr lang="zh-CN" altLang="en-US" sz="1200" b="0" i="0" kern="1200" dirty="0" smtClean="0">
                <a:solidFill>
                  <a:schemeClr val="tx1"/>
                </a:solidFill>
                <a:effectLst/>
                <a:latin typeface="Times New Roman" pitchFamily="18" charset="0"/>
                <a:ea typeface="宋体" pitchFamily="2" charset="-122"/>
                <a:cs typeface="+mn-cs"/>
              </a:rPr>
              <a:t>年</a:t>
            </a:r>
            <a:r>
              <a:rPr lang="en-US" altLang="zh-CN" sz="1200" b="0" i="0" kern="1200" dirty="0" smtClean="0">
                <a:solidFill>
                  <a:schemeClr val="tx1"/>
                </a:solidFill>
                <a:effectLst/>
                <a:latin typeface="Times New Roman" pitchFamily="18" charset="0"/>
                <a:ea typeface="宋体" pitchFamily="2" charset="-122"/>
                <a:cs typeface="+mn-cs"/>
              </a:rPr>
              <a:t>10</a:t>
            </a:r>
            <a:r>
              <a:rPr lang="zh-CN" altLang="en-US" sz="1200" b="0" i="0" kern="1200" dirty="0" smtClean="0">
                <a:solidFill>
                  <a:schemeClr val="tx1"/>
                </a:solidFill>
                <a:effectLst/>
                <a:latin typeface="Times New Roman" pitchFamily="18" charset="0"/>
                <a:ea typeface="宋体" pitchFamily="2" charset="-122"/>
                <a:cs typeface="+mn-cs"/>
              </a:rPr>
              <a:t>月</a:t>
            </a:r>
            <a:r>
              <a:rPr lang="en-US" altLang="zh-CN" sz="1200" b="0" i="0" kern="1200" dirty="0" smtClean="0">
                <a:solidFill>
                  <a:schemeClr val="tx1"/>
                </a:solidFill>
                <a:effectLst/>
                <a:latin typeface="Times New Roman" pitchFamily="18" charset="0"/>
                <a:ea typeface="宋体" pitchFamily="2" charset="-122"/>
                <a:cs typeface="+mn-cs"/>
              </a:rPr>
              <a:t>12</a:t>
            </a:r>
            <a:r>
              <a:rPr lang="zh-CN" altLang="en-US" sz="1200" b="0" i="0" kern="1200" dirty="0" smtClean="0">
                <a:solidFill>
                  <a:schemeClr val="tx1"/>
                </a:solidFill>
                <a:effectLst/>
                <a:latin typeface="Times New Roman" pitchFamily="18" charset="0"/>
                <a:ea typeface="宋体" pitchFamily="2" charset="-122"/>
                <a:cs typeface="+mn-cs"/>
              </a:rPr>
              <a:t>日，陕西林业厅公布猎人周正龙用数码相机和胶片相机拍摄的华南虎照片。随后，照片真实性受到来自部分网友、华南虎专家和中科院专家等方面质疑，并引发全国性关注的事件。</a:t>
            </a:r>
            <a:endParaRPr lang="zh-CN" altLang="en-US" dirty="0"/>
          </a:p>
        </p:txBody>
      </p:sp>
      <p:sp>
        <p:nvSpPr>
          <p:cNvPr id="123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ahoma" panose="020B0604030504040204" pitchFamily="34" charset="0"/>
                <a:ea typeface="宋体" panose="02010600030101010101" pitchFamily="2" charset="-122"/>
              </a:defRPr>
            </a:lvl1pPr>
            <a:lvl2pPr marL="804763" indent="-309524">
              <a:defRPr kumimoji="1" sz="2600">
                <a:solidFill>
                  <a:schemeClr val="tx1"/>
                </a:solidFill>
                <a:latin typeface="Tahoma" panose="020B0604030504040204" pitchFamily="34" charset="0"/>
                <a:ea typeface="宋体" panose="02010600030101010101" pitchFamily="2" charset="-122"/>
              </a:defRPr>
            </a:lvl2pPr>
            <a:lvl3pPr marL="1238098" indent="-247620">
              <a:defRPr kumimoji="1" sz="2600">
                <a:solidFill>
                  <a:schemeClr val="tx1"/>
                </a:solidFill>
                <a:latin typeface="Tahoma" panose="020B0604030504040204" pitchFamily="34" charset="0"/>
                <a:ea typeface="宋体" panose="02010600030101010101" pitchFamily="2" charset="-122"/>
              </a:defRPr>
            </a:lvl3pPr>
            <a:lvl4pPr marL="1733337" indent="-247620">
              <a:defRPr kumimoji="1" sz="2600">
                <a:solidFill>
                  <a:schemeClr val="tx1"/>
                </a:solidFill>
                <a:latin typeface="Tahoma" panose="020B0604030504040204" pitchFamily="34" charset="0"/>
                <a:ea typeface="宋体" panose="02010600030101010101" pitchFamily="2" charset="-122"/>
              </a:defRPr>
            </a:lvl4pPr>
            <a:lvl5pPr marL="2228576" indent="-247620">
              <a:defRPr kumimoji="1" sz="2600">
                <a:solidFill>
                  <a:schemeClr val="tx1"/>
                </a:solidFill>
                <a:latin typeface="Tahoma" panose="020B0604030504040204" pitchFamily="34" charset="0"/>
                <a:ea typeface="宋体" panose="02010600030101010101" pitchFamily="2" charset="-122"/>
              </a:defRPr>
            </a:lvl5pPr>
            <a:lvl6pPr marL="2723815"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6pPr>
            <a:lvl7pPr marL="3219054"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7pPr>
            <a:lvl8pPr marL="3714293"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8pPr>
            <a:lvl9pPr marL="4209532" indent="-247620" eaLnBrk="0" fontAlgn="base" hangingPunct="0">
              <a:spcBef>
                <a:spcPct val="0"/>
              </a:spcBef>
              <a:spcAft>
                <a:spcPct val="0"/>
              </a:spcAft>
              <a:defRPr kumimoji="1" sz="2600">
                <a:solidFill>
                  <a:schemeClr val="tx1"/>
                </a:solidFill>
                <a:latin typeface="Tahoma" panose="020B0604030504040204" pitchFamily="34" charset="0"/>
                <a:ea typeface="宋体" panose="02010600030101010101" pitchFamily="2" charset="-122"/>
              </a:defRPr>
            </a:lvl9pPr>
          </a:lstStyle>
          <a:p>
            <a:fld id="{D9B99DEC-047B-4CFD-B9B0-F11AE0A0C762}" type="slidenum">
              <a:rPr lang="en-US" altLang="zh-CN" sz="1300">
                <a:latin typeface="Times New Roman" panose="02020603050405020304" pitchFamily="18" charset="0"/>
              </a:rPr>
              <a:pPr/>
              <a:t>61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987231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A925B51B-EC64-44B1-AA68-53DB9D4A9FA1}" type="slidenum">
              <a:rPr lang="en-US" altLang="zh-CN" smtClean="0"/>
              <a:pPr>
                <a:spcBef>
                  <a:spcPct val="0"/>
                </a:spcBef>
              </a:pPr>
              <a:t>64</a:t>
            </a:fld>
            <a:endParaRPr lang="en-US" altLang="zh-CN" smtClean="0"/>
          </a:p>
        </p:txBody>
      </p:sp>
    </p:spTree>
    <p:extLst>
      <p:ext uri="{BB962C8B-B14F-4D97-AF65-F5344CB8AC3E}">
        <p14:creationId xmlns:p14="http://schemas.microsoft.com/office/powerpoint/2010/main" val="274875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解释为什么需要信息隐藏技术，与密码技术有何区别</a:t>
            </a: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2625E407-6527-4738-9C4C-1D7893C90C2D}" type="slidenum">
              <a:rPr lang="en-US" altLang="zh-CN" smtClean="0"/>
              <a:pPr>
                <a:spcBef>
                  <a:spcPct val="0"/>
                </a:spcBef>
              </a:pPr>
              <a:t>6</a:t>
            </a:fld>
            <a:endParaRPr lang="en-US" altLang="zh-CN" smtClean="0"/>
          </a:p>
        </p:txBody>
      </p:sp>
    </p:spTree>
    <p:extLst>
      <p:ext uri="{BB962C8B-B14F-4D97-AF65-F5344CB8AC3E}">
        <p14:creationId xmlns:p14="http://schemas.microsoft.com/office/powerpoint/2010/main" val="12796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掩蔽载体（</a:t>
            </a:r>
            <a:r>
              <a:rPr lang="en-US" altLang="zh-CN" smtClean="0"/>
              <a:t>cover work</a:t>
            </a:r>
            <a:r>
              <a:rPr lang="zh-CN" altLang="en-US" smtClean="0"/>
              <a:t>）</a:t>
            </a:r>
            <a:endParaRPr lang="en-US" altLang="zh-CN" smtClean="0"/>
          </a:p>
          <a:p>
            <a:r>
              <a:rPr lang="zh-CN" altLang="en-US" smtClean="0"/>
              <a:t>隐写</a:t>
            </a:r>
            <a:r>
              <a:rPr lang="en-US" altLang="zh-CN" smtClean="0"/>
              <a:t>/</a:t>
            </a:r>
            <a:r>
              <a:rPr lang="zh-CN" altLang="en-US" smtClean="0"/>
              <a:t>水印载体（</a:t>
            </a:r>
            <a:r>
              <a:rPr lang="en-US" altLang="zh-CN" smtClean="0"/>
              <a:t>stego/watermarked work</a:t>
            </a:r>
            <a:r>
              <a:rPr lang="zh-CN" altLang="en-US" smtClean="0"/>
              <a:t>）</a:t>
            </a:r>
            <a:endParaRPr lang="en-US" altLang="zh-CN" smtClean="0"/>
          </a:p>
          <a:p>
            <a:r>
              <a:rPr lang="zh-CN" altLang="en-US" smtClean="0"/>
              <a:t>掩盖通信的存在</a:t>
            </a: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D4D71FA5-3DF1-45CE-829D-CF0D25D960EF}" type="slidenum">
              <a:rPr lang="en-US" altLang="zh-CN" smtClean="0"/>
              <a:pPr>
                <a:spcBef>
                  <a:spcPct val="0"/>
                </a:spcBef>
              </a:pPr>
              <a:t>9</a:t>
            </a:fld>
            <a:endParaRPr lang="en-US" altLang="zh-CN" smtClean="0"/>
          </a:p>
        </p:txBody>
      </p:sp>
    </p:spTree>
    <p:extLst>
      <p:ext uri="{BB962C8B-B14F-4D97-AF65-F5344CB8AC3E}">
        <p14:creationId xmlns:p14="http://schemas.microsoft.com/office/powerpoint/2010/main" val="267405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351160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英文资料可参考</a:t>
            </a:r>
            <a:r>
              <a:rPr lang="en-US" altLang="zh-CN" smtClean="0"/>
              <a:t>data-hiding codes</a:t>
            </a:r>
            <a:endParaRPr lang="zh-CN" altLang="en-US" smtClean="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宋体" panose="02010600030101010101" pitchFamily="2" charset="-122"/>
              </a:defRPr>
            </a:lvl1pPr>
            <a:lvl2pPr marL="804763" indent="-309524">
              <a:spcBef>
                <a:spcPct val="30000"/>
              </a:spcBef>
              <a:defRPr sz="1300">
                <a:solidFill>
                  <a:schemeClr val="tx1"/>
                </a:solidFill>
                <a:latin typeface="Times New Roman" panose="02020603050405020304" pitchFamily="18" charset="0"/>
                <a:ea typeface="宋体" panose="02010600030101010101" pitchFamily="2" charset="-122"/>
              </a:defRPr>
            </a:lvl2pPr>
            <a:lvl3pPr marL="1238098" indent="-247620">
              <a:spcBef>
                <a:spcPct val="30000"/>
              </a:spcBef>
              <a:defRPr sz="1300">
                <a:solidFill>
                  <a:schemeClr val="tx1"/>
                </a:solidFill>
                <a:latin typeface="Times New Roman" panose="02020603050405020304" pitchFamily="18" charset="0"/>
                <a:ea typeface="宋体" panose="02010600030101010101" pitchFamily="2" charset="-122"/>
              </a:defRPr>
            </a:lvl3pPr>
            <a:lvl4pPr marL="1733337" indent="-247620">
              <a:spcBef>
                <a:spcPct val="30000"/>
              </a:spcBef>
              <a:defRPr sz="1300">
                <a:solidFill>
                  <a:schemeClr val="tx1"/>
                </a:solidFill>
                <a:latin typeface="Times New Roman" panose="02020603050405020304" pitchFamily="18" charset="0"/>
                <a:ea typeface="宋体" panose="02010600030101010101" pitchFamily="2" charset="-122"/>
              </a:defRPr>
            </a:lvl4pPr>
            <a:lvl5pPr marL="2228576" indent="-247620">
              <a:spcBef>
                <a:spcPct val="30000"/>
              </a:spcBef>
              <a:defRPr sz="1300">
                <a:solidFill>
                  <a:schemeClr val="tx1"/>
                </a:solidFill>
                <a:latin typeface="Times New Roman" panose="02020603050405020304" pitchFamily="18" charset="0"/>
                <a:ea typeface="宋体" panose="02010600030101010101" pitchFamily="2" charset="-122"/>
              </a:defRPr>
            </a:lvl5pPr>
            <a:lvl6pPr marL="2723815"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6pPr>
            <a:lvl7pPr marL="3219054"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7pPr>
            <a:lvl8pPr marL="3714293"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8pPr>
            <a:lvl9pPr marL="4209532" indent="-247620" eaLnBrk="0" fontAlgn="base" hangingPunct="0">
              <a:spcBef>
                <a:spcPct val="30000"/>
              </a:spcBef>
              <a:spcAft>
                <a:spcPct val="0"/>
              </a:spcAft>
              <a:defRPr sz="1300">
                <a:solidFill>
                  <a:schemeClr val="tx1"/>
                </a:solidFill>
                <a:latin typeface="Times New Roman" panose="02020603050405020304" pitchFamily="18" charset="0"/>
                <a:ea typeface="宋体" panose="02010600030101010101" pitchFamily="2" charset="-122"/>
              </a:defRPr>
            </a:lvl9pPr>
          </a:lstStyle>
          <a:p>
            <a:pPr>
              <a:spcBef>
                <a:spcPct val="0"/>
              </a:spcBef>
            </a:pPr>
            <a:fld id="{59B50F6E-8B33-4375-9CA9-70BAE7883803}" type="slidenum">
              <a:rPr lang="en-US" altLang="zh-CN" smtClean="0"/>
              <a:pPr>
                <a:spcBef>
                  <a:spcPct val="0"/>
                </a:spcBef>
              </a:pPr>
              <a:t>11</a:t>
            </a:fld>
            <a:endParaRPr lang="en-US" altLang="zh-CN" smtClean="0"/>
          </a:p>
        </p:txBody>
      </p:sp>
    </p:spTree>
    <p:extLst>
      <p:ext uri="{BB962C8B-B14F-4D97-AF65-F5344CB8AC3E}">
        <p14:creationId xmlns:p14="http://schemas.microsoft.com/office/powerpoint/2010/main" val="326507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222625" y="304800"/>
            <a:ext cx="11909425" cy="4724400"/>
            <a:chOff x="-2030" y="192"/>
            <a:chExt cx="7502" cy="2976"/>
          </a:xfrm>
        </p:grpSpPr>
        <p:sp>
          <p:nvSpPr>
            <p:cNvPr id="5" name="Line 3"/>
            <p:cNvSpPr>
              <a:spLocks noChangeShapeType="1"/>
            </p:cNvSpPr>
            <p:nvPr/>
          </p:nvSpPr>
          <p:spPr bwMode="auto">
            <a:xfrm>
              <a:off x="912" y="1584"/>
              <a:ext cx="45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AutoShape 4"/>
            <p:cNvSpPr>
              <a:spLocks noChangeArrowheads="1"/>
            </p:cNvSpPr>
            <p:nvPr/>
          </p:nvSpPr>
          <p:spPr bwMode="auto">
            <a:xfrm>
              <a:off x="-1584" y="864"/>
              <a:ext cx="2304" cy="2304"/>
            </a:xfrm>
            <a:custGeom>
              <a:avLst/>
              <a:gdLst>
                <a:gd name="T0" fmla="*/ 0 w 64000"/>
                <a:gd name="T1" fmla="*/ 0 h 64000"/>
                <a:gd name="T2" fmla="*/ 0 w 64000"/>
                <a:gd name="T3" fmla="*/ 0 h 64000"/>
                <a:gd name="T4" fmla="*/ 0 w 64000"/>
                <a:gd name="T5" fmla="*/ 0 h 64000"/>
                <a:gd name="T6" fmla="*/ 0 w 64000"/>
                <a:gd name="T7" fmla="*/ 0 h 64000"/>
                <a:gd name="T8" fmla="*/ 0 w 64000"/>
                <a:gd name="T9" fmla="*/ 0 h 64000"/>
                <a:gd name="T10" fmla="*/ 0 w 64000"/>
                <a:gd name="T11" fmla="*/ 0 h 64000"/>
                <a:gd name="T12" fmla="*/ 0 w 64000"/>
                <a:gd name="T13" fmla="*/ 0 h 64000"/>
                <a:gd name="T14" fmla="*/ 0 w 64000"/>
                <a:gd name="T15" fmla="*/ 0 h 64000"/>
                <a:gd name="T16" fmla="*/ 0 w 64000"/>
                <a:gd name="T17" fmla="*/ 0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44083 w 64000"/>
                <a:gd name="T28" fmla="*/ -29639 h 64000"/>
                <a:gd name="T29" fmla="*/ 44083 w 64000"/>
                <a:gd name="T30" fmla="*/ 29639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AutoShape 5"/>
            <p:cNvSpPr>
              <a:spLocks noChangeArrowheads="1"/>
            </p:cNvSpPr>
            <p:nvPr/>
          </p:nvSpPr>
          <p:spPr bwMode="auto">
            <a:xfrm>
              <a:off x="-2030" y="192"/>
              <a:ext cx="2544" cy="2544"/>
            </a:xfrm>
            <a:custGeom>
              <a:avLst/>
              <a:gdLst>
                <a:gd name="T0" fmla="*/ 0 w 64000"/>
                <a:gd name="T1" fmla="*/ 0 h 64000"/>
                <a:gd name="T2" fmla="*/ 0 w 64000"/>
                <a:gd name="T3" fmla="*/ 0 h 64000"/>
                <a:gd name="T4" fmla="*/ 0 w 64000"/>
                <a:gd name="T5" fmla="*/ 0 h 64000"/>
                <a:gd name="T6" fmla="*/ 0 w 64000"/>
                <a:gd name="T7" fmla="*/ 0 h 64000"/>
                <a:gd name="T8" fmla="*/ 0 w 64000"/>
                <a:gd name="T9" fmla="*/ 0 h 64000"/>
                <a:gd name="T10" fmla="*/ 0 w 64000"/>
                <a:gd name="T11" fmla="*/ 0 h 64000"/>
                <a:gd name="T12" fmla="*/ 0 w 64000"/>
                <a:gd name="T13" fmla="*/ 0 h 64000"/>
                <a:gd name="T14" fmla="*/ 0 w 64000"/>
                <a:gd name="T15" fmla="*/ 0 h 64000"/>
                <a:gd name="T16" fmla="*/ 0 w 64000"/>
                <a:gd name="T17" fmla="*/ 0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994 w 64000"/>
                <a:gd name="T28" fmla="*/ -25761 h 64000"/>
                <a:gd name="T29" fmla="*/ 50994 w 64000"/>
                <a:gd name="T30" fmla="*/ 25761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84998" name="Rectangle 6"/>
          <p:cNvSpPr>
            <a:spLocks noGrp="1" noChangeArrowheads="1"/>
          </p:cNvSpPr>
          <p:nvPr>
            <p:ph type="ctrTitle"/>
          </p:nvPr>
        </p:nvSpPr>
        <p:spPr>
          <a:xfrm>
            <a:off x="1443038" y="985838"/>
            <a:ext cx="7239000" cy="1444625"/>
          </a:xfrm>
        </p:spPr>
        <p:txBody>
          <a:bodyPr/>
          <a:lstStyle>
            <a:lvl1pPr>
              <a:defRPr sz="4000"/>
            </a:lvl1pPr>
          </a:lstStyle>
          <a:p>
            <a:r>
              <a:rPr lang="en-US" altLang="zh-CN" smtClean="0"/>
              <a:t>Click to edit Master title style</a:t>
            </a:r>
            <a:endParaRPr lang="zh-CN" altLang="en-US"/>
          </a:p>
        </p:txBody>
      </p:sp>
      <p:sp>
        <p:nvSpPr>
          <p:cNvPr id="84999"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r>
              <a:rPr lang="en-US" altLang="zh-CN" smtClean="0"/>
              <a:t>Click to edit Master subtitle style</a:t>
            </a:r>
            <a:endParaRPr lang="zh-CN" altLang="en-US"/>
          </a:p>
        </p:txBody>
      </p:sp>
      <p:sp>
        <p:nvSpPr>
          <p:cNvPr id="8" name="Rectangle 8"/>
          <p:cNvSpPr>
            <a:spLocks noGrp="1" noChangeArrowheads="1"/>
          </p:cNvSpPr>
          <p:nvPr>
            <p:ph type="dt" sz="half" idx="10"/>
          </p:nvPr>
        </p:nvSpPr>
        <p:spPr/>
        <p:txBody>
          <a:bodyPr/>
          <a:lstStyle>
            <a:lvl1pPr>
              <a:defRPr/>
            </a:lvl1pPr>
          </a:lstStyle>
          <a:p>
            <a:pPr>
              <a:defRPr/>
            </a:pPr>
            <a:fld id="{388BDD28-EF91-4DF9-BCBE-6C70F1B6FEDA}" type="datetime1">
              <a:rPr lang="zh-CN" altLang="en-US" smtClean="0"/>
              <a:t>2022/9/19</a:t>
            </a:fld>
            <a:endParaRPr lang="en-US" altLang="zh-CN"/>
          </a:p>
        </p:txBody>
      </p:sp>
      <p:sp>
        <p:nvSpPr>
          <p:cNvPr id="9" name="Rectangle 9"/>
          <p:cNvSpPr>
            <a:spLocks noGrp="1" noChangeArrowheads="1"/>
          </p:cNvSpPr>
          <p:nvPr>
            <p:ph type="ftr" sz="quarter" idx="11"/>
          </p:nvPr>
        </p:nvSpPr>
        <p:spPr/>
        <p:txBody>
          <a:bodyPr/>
          <a:lstStyle>
            <a:lvl1pPr>
              <a:defRPr/>
            </a:lvl1pPr>
          </a:lstStyle>
          <a:p>
            <a:pPr>
              <a:defRPr/>
            </a:pPr>
            <a:r>
              <a:rPr lang="zh-CN" altLang="en-US"/>
              <a:t>信息隐藏与数字水印</a:t>
            </a:r>
            <a:endParaRPr lang="en-US" altLang="zh-CN"/>
          </a:p>
        </p:txBody>
      </p:sp>
      <p:sp>
        <p:nvSpPr>
          <p:cNvPr id="10" name="Rectangle 10"/>
          <p:cNvSpPr>
            <a:spLocks noGrp="1" noChangeArrowheads="1"/>
          </p:cNvSpPr>
          <p:nvPr>
            <p:ph type="sldNum" sz="quarter" idx="12"/>
          </p:nvPr>
        </p:nvSpPr>
        <p:spPr/>
        <p:txBody>
          <a:bodyPr/>
          <a:lstStyle>
            <a:lvl1pPr>
              <a:defRPr/>
            </a:lvl1pPr>
          </a:lstStyle>
          <a:p>
            <a:pPr>
              <a:defRPr/>
            </a:pPr>
            <a:fld id="{99CDB752-D80A-4300-89D3-83D6D5AC54D8}" type="slidenum">
              <a:rPr lang="en-US" altLang="zh-CN"/>
              <a:pPr>
                <a:defRPr/>
              </a:pPr>
              <a:t>‹#›</a:t>
            </a:fld>
            <a:endParaRPr lang="en-US" altLang="zh-CN"/>
          </a:p>
        </p:txBody>
      </p:sp>
    </p:spTree>
    <p:extLst>
      <p:ext uri="{BB962C8B-B14F-4D97-AF65-F5344CB8AC3E}">
        <p14:creationId xmlns:p14="http://schemas.microsoft.com/office/powerpoint/2010/main" val="2890752200"/>
      </p:ext>
    </p:extLst>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fld id="{48D1133E-0A03-45EA-B618-75F9616245B0}" type="datetime1">
              <a:rPr lang="zh-CN" altLang="en-US" smtClean="0"/>
              <a:t>2022/9/19</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2B1B823A-A4C3-4F88-9171-448DC983CFA6}" type="slidenum">
              <a:rPr lang="en-US" altLang="zh-CN"/>
              <a:pPr>
                <a:defRPr/>
              </a:pPr>
              <a:t>‹#›</a:t>
            </a:fld>
            <a:endParaRPr lang="en-US" altLang="zh-CN"/>
          </a:p>
        </p:txBody>
      </p:sp>
    </p:spTree>
    <p:extLst>
      <p:ext uri="{BB962C8B-B14F-4D97-AF65-F5344CB8AC3E}">
        <p14:creationId xmlns:p14="http://schemas.microsoft.com/office/powerpoint/2010/main" val="343391143"/>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6413" y="301625"/>
            <a:ext cx="1827212" cy="564038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1370013" y="301625"/>
            <a:ext cx="5334000" cy="564038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fld id="{EF756F03-8CB2-46B1-9A28-DDAF8494E946}" type="datetime1">
              <a:rPr lang="zh-CN" altLang="en-US" smtClean="0"/>
              <a:t>2022/9/19</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2689158E-7DCD-4BD6-B629-660D43B9FE64}" type="slidenum">
              <a:rPr lang="en-US" altLang="zh-CN"/>
              <a:pPr>
                <a:defRPr/>
              </a:pPr>
              <a:t>‹#›</a:t>
            </a:fld>
            <a:endParaRPr lang="en-US" altLang="zh-CN"/>
          </a:p>
        </p:txBody>
      </p:sp>
    </p:spTree>
    <p:extLst>
      <p:ext uri="{BB962C8B-B14F-4D97-AF65-F5344CB8AC3E}">
        <p14:creationId xmlns:p14="http://schemas.microsoft.com/office/powerpoint/2010/main" val="125083504"/>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1370013" y="1827213"/>
            <a:ext cx="7313612" cy="19812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1370013" y="3960813"/>
            <a:ext cx="7313612" cy="19812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8"/>
          <p:cNvSpPr>
            <a:spLocks noGrp="1" noChangeArrowheads="1"/>
          </p:cNvSpPr>
          <p:nvPr>
            <p:ph type="dt" sz="half" idx="10"/>
          </p:nvPr>
        </p:nvSpPr>
        <p:spPr>
          <a:ln/>
        </p:spPr>
        <p:txBody>
          <a:bodyPr/>
          <a:lstStyle>
            <a:lvl1pPr>
              <a:defRPr/>
            </a:lvl1pPr>
          </a:lstStyle>
          <a:p>
            <a:pPr>
              <a:defRPr/>
            </a:pPr>
            <a:fld id="{5FFBE005-6775-40D5-BA74-F3030B54D955}" type="datetime1">
              <a:rPr lang="zh-CN" altLang="en-US" smtClean="0"/>
              <a:t>2022/9/19</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CFAE2010-65B4-4191-9B19-4E38E0D8F124}" type="slidenum">
              <a:rPr lang="en-US" altLang="zh-CN"/>
              <a:pPr>
                <a:defRPr/>
              </a:pPr>
              <a:t>‹#›</a:t>
            </a:fld>
            <a:endParaRPr lang="en-US" altLang="zh-CN"/>
          </a:p>
        </p:txBody>
      </p:sp>
    </p:spTree>
    <p:extLst>
      <p:ext uri="{BB962C8B-B14F-4D97-AF65-F5344CB8AC3E}">
        <p14:creationId xmlns:p14="http://schemas.microsoft.com/office/powerpoint/2010/main" val="709747990"/>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p:spPr>
        <p:txBody>
          <a:bodyPr/>
          <a:lstStyle/>
          <a:p>
            <a:r>
              <a:rPr lang="en-US" altLang="zh-CN" smtClean="0"/>
              <a:t>Click to edit Master title style</a:t>
            </a:r>
            <a:endParaRPr lang="zh-CN" altLang="en-US"/>
          </a:p>
        </p:txBody>
      </p:sp>
      <p:sp>
        <p:nvSpPr>
          <p:cNvPr id="3" name="Content Placeholder 2"/>
          <p:cNvSpPr>
            <a:spLocks noGrp="1"/>
          </p:cNvSpPr>
          <p:nvPr>
            <p:ph sz="quarter" idx="1"/>
          </p:nvPr>
        </p:nvSpPr>
        <p:spPr>
          <a:xfrm>
            <a:off x="1370013" y="1827213"/>
            <a:ext cx="3579812" cy="19812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quarter" idx="2"/>
          </p:nvPr>
        </p:nvSpPr>
        <p:spPr>
          <a:xfrm>
            <a:off x="5102225" y="1827213"/>
            <a:ext cx="3581400" cy="19812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half" idx="3"/>
          </p:nvPr>
        </p:nvSpPr>
        <p:spPr>
          <a:xfrm>
            <a:off x="1370013" y="3960813"/>
            <a:ext cx="7313612" cy="19812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Rectangle 8"/>
          <p:cNvSpPr>
            <a:spLocks noGrp="1" noChangeArrowheads="1"/>
          </p:cNvSpPr>
          <p:nvPr>
            <p:ph type="dt" sz="half" idx="10"/>
          </p:nvPr>
        </p:nvSpPr>
        <p:spPr>
          <a:ln/>
        </p:spPr>
        <p:txBody>
          <a:bodyPr/>
          <a:lstStyle>
            <a:lvl1pPr>
              <a:defRPr/>
            </a:lvl1pPr>
          </a:lstStyle>
          <a:p>
            <a:pPr>
              <a:defRPr/>
            </a:pPr>
            <a:fld id="{10B8F21B-E3C8-40C5-B1D3-6F4423EEEE8B}" type="datetime1">
              <a:rPr lang="zh-CN" altLang="en-US" smtClean="0"/>
              <a:t>2022/9/19</a:t>
            </a:fld>
            <a:endParaRPr lang="en-US" altLang="zh-CN"/>
          </a:p>
        </p:txBody>
      </p:sp>
      <p:sp>
        <p:nvSpPr>
          <p:cNvPr id="7"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8" name="Rectangle 10"/>
          <p:cNvSpPr>
            <a:spLocks noGrp="1" noChangeArrowheads="1"/>
          </p:cNvSpPr>
          <p:nvPr>
            <p:ph type="sldNum" sz="quarter" idx="12"/>
          </p:nvPr>
        </p:nvSpPr>
        <p:spPr>
          <a:ln/>
        </p:spPr>
        <p:txBody>
          <a:bodyPr/>
          <a:lstStyle>
            <a:lvl1pPr>
              <a:defRPr/>
            </a:lvl1pPr>
          </a:lstStyle>
          <a:p>
            <a:pPr>
              <a:defRPr/>
            </a:pPr>
            <a:fld id="{61AC7CD0-D57B-48F4-BF81-0C9F2F101A6B}" type="slidenum">
              <a:rPr lang="en-US" altLang="zh-CN"/>
              <a:pPr>
                <a:defRPr/>
              </a:pPr>
              <a:t>‹#›</a:t>
            </a:fld>
            <a:endParaRPr lang="en-US" altLang="zh-CN"/>
          </a:p>
        </p:txBody>
      </p:sp>
    </p:spTree>
    <p:extLst>
      <p:ext uri="{BB962C8B-B14F-4D97-AF65-F5344CB8AC3E}">
        <p14:creationId xmlns:p14="http://schemas.microsoft.com/office/powerpoint/2010/main" val="3244687521"/>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fld id="{D0496693-ADE9-42D7-A16E-96C53A3DE756}" type="datetime1">
              <a:rPr lang="zh-CN" altLang="en-US" smtClean="0"/>
              <a:t>2022/9/19</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6054D8A8-806E-4D61-8522-D4963E849063}" type="slidenum">
              <a:rPr lang="en-US" altLang="zh-CN"/>
              <a:pPr>
                <a:defRPr/>
              </a:pPr>
              <a:t>‹#›</a:t>
            </a:fld>
            <a:endParaRPr lang="en-US" altLang="zh-CN"/>
          </a:p>
        </p:txBody>
      </p:sp>
    </p:spTree>
    <p:extLst>
      <p:ext uri="{BB962C8B-B14F-4D97-AF65-F5344CB8AC3E}">
        <p14:creationId xmlns:p14="http://schemas.microsoft.com/office/powerpoint/2010/main" val="1391422144"/>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fld id="{4933423A-9F55-4344-B31E-AA90223C2C3B}" type="datetime1">
              <a:rPr lang="zh-CN" altLang="en-US" smtClean="0"/>
              <a:t>2022/9/19</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B448B253-0CC7-4B7A-96C6-190E29B73D0F}" type="slidenum">
              <a:rPr lang="en-US" altLang="zh-CN"/>
              <a:pPr>
                <a:defRPr/>
              </a:pPr>
              <a:t>‹#›</a:t>
            </a:fld>
            <a:endParaRPr lang="en-US" altLang="zh-CN"/>
          </a:p>
        </p:txBody>
      </p:sp>
    </p:spTree>
    <p:extLst>
      <p:ext uri="{BB962C8B-B14F-4D97-AF65-F5344CB8AC3E}">
        <p14:creationId xmlns:p14="http://schemas.microsoft.com/office/powerpoint/2010/main" val="3569036015"/>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8"/>
          <p:cNvSpPr>
            <a:spLocks noGrp="1" noChangeArrowheads="1"/>
          </p:cNvSpPr>
          <p:nvPr>
            <p:ph type="dt" sz="half" idx="10"/>
          </p:nvPr>
        </p:nvSpPr>
        <p:spPr>
          <a:ln/>
        </p:spPr>
        <p:txBody>
          <a:bodyPr/>
          <a:lstStyle>
            <a:lvl1pPr>
              <a:defRPr/>
            </a:lvl1pPr>
          </a:lstStyle>
          <a:p>
            <a:pPr>
              <a:defRPr/>
            </a:pPr>
            <a:fld id="{C6598834-6D26-4484-A215-521115E8E966}" type="datetime1">
              <a:rPr lang="zh-CN" altLang="en-US" smtClean="0"/>
              <a:t>2022/9/19</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21FBBB0A-B25F-496F-B219-984C2C11ED21}" type="slidenum">
              <a:rPr lang="en-US" altLang="zh-CN"/>
              <a:pPr>
                <a:defRPr/>
              </a:pPr>
              <a:t>‹#›</a:t>
            </a:fld>
            <a:endParaRPr lang="en-US" altLang="zh-CN"/>
          </a:p>
        </p:txBody>
      </p:sp>
    </p:spTree>
    <p:extLst>
      <p:ext uri="{BB962C8B-B14F-4D97-AF65-F5344CB8AC3E}">
        <p14:creationId xmlns:p14="http://schemas.microsoft.com/office/powerpoint/2010/main" val="3123161299"/>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8"/>
          <p:cNvSpPr>
            <a:spLocks noGrp="1" noChangeArrowheads="1"/>
          </p:cNvSpPr>
          <p:nvPr>
            <p:ph type="dt" sz="half" idx="10"/>
          </p:nvPr>
        </p:nvSpPr>
        <p:spPr>
          <a:ln/>
        </p:spPr>
        <p:txBody>
          <a:bodyPr/>
          <a:lstStyle>
            <a:lvl1pPr>
              <a:defRPr/>
            </a:lvl1pPr>
          </a:lstStyle>
          <a:p>
            <a:pPr>
              <a:defRPr/>
            </a:pPr>
            <a:fld id="{6075699F-685F-4F10-9650-4571ED547B4C}" type="datetime1">
              <a:rPr lang="zh-CN" altLang="en-US" smtClean="0"/>
              <a:t>2022/9/19</a:t>
            </a:fld>
            <a:endParaRPr lang="en-US" altLang="zh-CN"/>
          </a:p>
        </p:txBody>
      </p:sp>
      <p:sp>
        <p:nvSpPr>
          <p:cNvPr id="8"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9" name="Rectangle 10"/>
          <p:cNvSpPr>
            <a:spLocks noGrp="1" noChangeArrowheads="1"/>
          </p:cNvSpPr>
          <p:nvPr>
            <p:ph type="sldNum" sz="quarter" idx="12"/>
          </p:nvPr>
        </p:nvSpPr>
        <p:spPr>
          <a:ln/>
        </p:spPr>
        <p:txBody>
          <a:bodyPr/>
          <a:lstStyle>
            <a:lvl1pPr>
              <a:defRPr/>
            </a:lvl1pPr>
          </a:lstStyle>
          <a:p>
            <a:pPr>
              <a:defRPr/>
            </a:pPr>
            <a:fld id="{1591AA6F-D673-4612-963A-EB57002FFF2E}" type="slidenum">
              <a:rPr lang="en-US" altLang="zh-CN"/>
              <a:pPr>
                <a:defRPr/>
              </a:pPr>
              <a:t>‹#›</a:t>
            </a:fld>
            <a:endParaRPr lang="en-US" altLang="zh-CN"/>
          </a:p>
        </p:txBody>
      </p:sp>
    </p:spTree>
    <p:extLst>
      <p:ext uri="{BB962C8B-B14F-4D97-AF65-F5344CB8AC3E}">
        <p14:creationId xmlns:p14="http://schemas.microsoft.com/office/powerpoint/2010/main" val="3630249014"/>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Rectangle 8"/>
          <p:cNvSpPr>
            <a:spLocks noGrp="1" noChangeArrowheads="1"/>
          </p:cNvSpPr>
          <p:nvPr>
            <p:ph type="dt" sz="half" idx="10"/>
          </p:nvPr>
        </p:nvSpPr>
        <p:spPr>
          <a:ln/>
        </p:spPr>
        <p:txBody>
          <a:bodyPr/>
          <a:lstStyle>
            <a:lvl1pPr>
              <a:defRPr/>
            </a:lvl1pPr>
          </a:lstStyle>
          <a:p>
            <a:pPr>
              <a:defRPr/>
            </a:pPr>
            <a:fld id="{FA210AC6-9AF9-42AE-9258-4A1B61E1762A}" type="datetime1">
              <a:rPr lang="zh-CN" altLang="en-US" smtClean="0"/>
              <a:t>2022/9/19</a:t>
            </a:fld>
            <a:endParaRPr lang="en-US" altLang="zh-CN"/>
          </a:p>
        </p:txBody>
      </p:sp>
      <p:sp>
        <p:nvSpPr>
          <p:cNvPr id="4"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5" name="Rectangle 10"/>
          <p:cNvSpPr>
            <a:spLocks noGrp="1" noChangeArrowheads="1"/>
          </p:cNvSpPr>
          <p:nvPr>
            <p:ph type="sldNum" sz="quarter" idx="12"/>
          </p:nvPr>
        </p:nvSpPr>
        <p:spPr>
          <a:ln/>
        </p:spPr>
        <p:txBody>
          <a:bodyPr/>
          <a:lstStyle>
            <a:lvl1pPr>
              <a:defRPr/>
            </a:lvl1pPr>
          </a:lstStyle>
          <a:p>
            <a:pPr>
              <a:defRPr/>
            </a:pPr>
            <a:fld id="{3C51B823-65EE-497F-BC8F-9D2AB40FE22D}" type="slidenum">
              <a:rPr lang="en-US" altLang="zh-CN"/>
              <a:pPr>
                <a:defRPr/>
              </a:pPr>
              <a:t>‹#›</a:t>
            </a:fld>
            <a:endParaRPr lang="en-US" altLang="zh-CN"/>
          </a:p>
        </p:txBody>
      </p:sp>
    </p:spTree>
    <p:extLst>
      <p:ext uri="{BB962C8B-B14F-4D97-AF65-F5344CB8AC3E}">
        <p14:creationId xmlns:p14="http://schemas.microsoft.com/office/powerpoint/2010/main" val="2430727804"/>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91C9ADCB-00FD-4326-90EC-5F3AE426D3F5}" type="datetime1">
              <a:rPr lang="zh-CN" altLang="en-US" smtClean="0"/>
              <a:t>2022/9/19</a:t>
            </a:fld>
            <a:endParaRPr lang="en-US" altLang="zh-CN"/>
          </a:p>
        </p:txBody>
      </p:sp>
      <p:sp>
        <p:nvSpPr>
          <p:cNvPr id="3"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4" name="Rectangle 10"/>
          <p:cNvSpPr>
            <a:spLocks noGrp="1" noChangeArrowheads="1"/>
          </p:cNvSpPr>
          <p:nvPr>
            <p:ph type="sldNum" sz="quarter" idx="12"/>
          </p:nvPr>
        </p:nvSpPr>
        <p:spPr>
          <a:ln/>
        </p:spPr>
        <p:txBody>
          <a:bodyPr/>
          <a:lstStyle>
            <a:lvl1pPr>
              <a:defRPr/>
            </a:lvl1pPr>
          </a:lstStyle>
          <a:p>
            <a:pPr>
              <a:defRPr/>
            </a:pPr>
            <a:fld id="{AF700994-928F-411A-82C1-3D18928ECB45}" type="slidenum">
              <a:rPr lang="en-US" altLang="zh-CN"/>
              <a:pPr>
                <a:defRPr/>
              </a:pPr>
              <a:t>‹#›</a:t>
            </a:fld>
            <a:endParaRPr lang="en-US" altLang="zh-CN"/>
          </a:p>
        </p:txBody>
      </p:sp>
    </p:spTree>
    <p:extLst>
      <p:ext uri="{BB962C8B-B14F-4D97-AF65-F5344CB8AC3E}">
        <p14:creationId xmlns:p14="http://schemas.microsoft.com/office/powerpoint/2010/main" val="3465260618"/>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fld id="{77C965D5-960E-4152-A70E-CB6C06D35218}" type="datetime1">
              <a:rPr lang="zh-CN" altLang="en-US" smtClean="0"/>
              <a:t>2022/9/19</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E60B408D-6E8A-4ADF-B97B-A093591774D1}" type="slidenum">
              <a:rPr lang="en-US" altLang="zh-CN"/>
              <a:pPr>
                <a:defRPr/>
              </a:pPr>
              <a:t>‹#›</a:t>
            </a:fld>
            <a:endParaRPr lang="en-US" altLang="zh-CN"/>
          </a:p>
        </p:txBody>
      </p:sp>
    </p:spTree>
    <p:extLst>
      <p:ext uri="{BB962C8B-B14F-4D97-AF65-F5344CB8AC3E}">
        <p14:creationId xmlns:p14="http://schemas.microsoft.com/office/powerpoint/2010/main" val="64747095"/>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fld id="{53936349-D21A-489E-B376-BC3F85E2B0B4}" type="datetime1">
              <a:rPr lang="zh-CN" altLang="en-US" smtClean="0"/>
              <a:t>2022/9/19</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信息隐藏与数字水印</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3069F61A-55D2-46D4-A2E0-2634469BFD9D}" type="slidenum">
              <a:rPr lang="en-US" altLang="zh-CN"/>
              <a:pPr>
                <a:defRPr/>
              </a:pPr>
              <a:t>‹#›</a:t>
            </a:fld>
            <a:endParaRPr lang="en-US" altLang="zh-CN"/>
          </a:p>
        </p:txBody>
      </p:sp>
    </p:spTree>
    <p:extLst>
      <p:ext uri="{BB962C8B-B14F-4D97-AF65-F5344CB8AC3E}">
        <p14:creationId xmlns:p14="http://schemas.microsoft.com/office/powerpoint/2010/main" val="529245303"/>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238500" y="0"/>
            <a:ext cx="11925300" cy="3810000"/>
            <a:chOff x="-2040" y="0"/>
            <a:chExt cx="7512" cy="2400"/>
          </a:xfrm>
        </p:grpSpPr>
        <p:sp>
          <p:nvSpPr>
            <p:cNvPr id="1032" name="AutoShape 3"/>
            <p:cNvSpPr>
              <a:spLocks noChangeArrowheads="1"/>
            </p:cNvSpPr>
            <p:nvPr/>
          </p:nvSpPr>
          <p:spPr bwMode="auto">
            <a:xfrm>
              <a:off x="-2040" y="432"/>
              <a:ext cx="2592" cy="1968"/>
            </a:xfrm>
            <a:custGeom>
              <a:avLst/>
              <a:gdLst>
                <a:gd name="T0" fmla="*/ 0 w 64000"/>
                <a:gd name="T1" fmla="*/ 0 h 64000"/>
                <a:gd name="T2" fmla="*/ 0 w 64000"/>
                <a:gd name="T3" fmla="*/ 0 h 64000"/>
                <a:gd name="T4" fmla="*/ 0 w 64000"/>
                <a:gd name="T5" fmla="*/ 0 h 64000"/>
                <a:gd name="T6" fmla="*/ 0 w 64000"/>
                <a:gd name="T7" fmla="*/ 0 h 64000"/>
                <a:gd name="T8" fmla="*/ 0 w 64000"/>
                <a:gd name="T9" fmla="*/ 0 h 64000"/>
                <a:gd name="T10" fmla="*/ 0 w 64000"/>
                <a:gd name="T11" fmla="*/ 0 h 64000"/>
                <a:gd name="T12" fmla="*/ 0 w 64000"/>
                <a:gd name="T13" fmla="*/ 0 h 64000"/>
                <a:gd name="T14" fmla="*/ 0 w 64000"/>
                <a:gd name="T15" fmla="*/ 0 h 64000"/>
                <a:gd name="T16" fmla="*/ 0 w 64000"/>
                <a:gd name="T17" fmla="*/ 0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3" name="AutoShape 4"/>
            <p:cNvSpPr>
              <a:spLocks noChangeArrowheads="1"/>
            </p:cNvSpPr>
            <p:nvPr/>
          </p:nvSpPr>
          <p:spPr bwMode="auto">
            <a:xfrm>
              <a:off x="-1528" y="0"/>
              <a:ext cx="1949" cy="1987"/>
            </a:xfrm>
            <a:custGeom>
              <a:avLst/>
              <a:gdLst>
                <a:gd name="T0" fmla="*/ 0 w 64000"/>
                <a:gd name="T1" fmla="*/ 0 h 64000"/>
                <a:gd name="T2" fmla="*/ 0 w 64000"/>
                <a:gd name="T3" fmla="*/ 0 h 64000"/>
                <a:gd name="T4" fmla="*/ 0 w 64000"/>
                <a:gd name="T5" fmla="*/ 0 h 64000"/>
                <a:gd name="T6" fmla="*/ 0 w 64000"/>
                <a:gd name="T7" fmla="*/ 0 h 64000"/>
                <a:gd name="T8" fmla="*/ 0 w 64000"/>
                <a:gd name="T9" fmla="*/ 0 h 64000"/>
                <a:gd name="T10" fmla="*/ 0 w 64000"/>
                <a:gd name="T11" fmla="*/ 0 h 64000"/>
                <a:gd name="T12" fmla="*/ 0 w 64000"/>
                <a:gd name="T13" fmla="*/ 0 h 64000"/>
                <a:gd name="T14" fmla="*/ 0 w 64000"/>
                <a:gd name="T15" fmla="*/ 0 h 64000"/>
                <a:gd name="T16" fmla="*/ 0 w 64000"/>
                <a:gd name="T17" fmla="*/ 0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4" name="Line 5"/>
            <p:cNvSpPr>
              <a:spLocks noChangeShapeType="1"/>
            </p:cNvSpPr>
            <p:nvPr/>
          </p:nvSpPr>
          <p:spPr bwMode="auto">
            <a:xfrm>
              <a:off x="864" y="960"/>
              <a:ext cx="46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7" name="Rectangle 6"/>
          <p:cNvSpPr>
            <a:spLocks noGrp="1" noChangeArrowheads="1"/>
          </p:cNvSpPr>
          <p:nvPr>
            <p:ph type="title"/>
          </p:nvPr>
        </p:nvSpPr>
        <p:spPr bwMode="auto">
          <a:xfrm>
            <a:off x="1370013" y="301625"/>
            <a:ext cx="73136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7"/>
          <p:cNvSpPr>
            <a:spLocks noGrp="1" noChangeArrowheads="1"/>
          </p:cNvSpPr>
          <p:nvPr>
            <p:ph type="body" idx="1"/>
          </p:nvPr>
        </p:nvSpPr>
        <p:spPr bwMode="auto">
          <a:xfrm>
            <a:off x="1370013" y="1827213"/>
            <a:ext cx="731361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976"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fld id="{238A8981-6D45-46FE-97FC-A04E11317440}" type="datetime1">
              <a:rPr lang="zh-CN" altLang="en-US" smtClean="0"/>
              <a:t>2022/9/19</a:t>
            </a:fld>
            <a:endParaRPr lang="en-US" altLang="zh-CN"/>
          </a:p>
        </p:txBody>
      </p:sp>
      <p:sp>
        <p:nvSpPr>
          <p:cNvPr id="83977"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r>
              <a:rPr lang="zh-CN" altLang="en-US"/>
              <a:t>信息隐藏与数字水印</a:t>
            </a:r>
            <a:endParaRPr lang="en-US" altLang="zh-CN"/>
          </a:p>
        </p:txBody>
      </p:sp>
      <p:sp>
        <p:nvSpPr>
          <p:cNvPr id="83978" name="Rectangle 10"/>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543D9AF-110F-4E0E-97B2-6387383A19F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49"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Lst>
  <p:transition>
    <p:dissolve/>
  </p:transition>
  <p:hf sldNum="0"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itchFamily="34" charset="0"/>
          <a:ea typeface="宋体" pitchFamily="2" charset="-122"/>
        </a:defRPr>
      </a:lvl2pPr>
      <a:lvl3pPr algn="l" rtl="0" eaLnBrk="0" fontAlgn="base" hangingPunct="0">
        <a:spcBef>
          <a:spcPct val="0"/>
        </a:spcBef>
        <a:spcAft>
          <a:spcPct val="0"/>
        </a:spcAft>
        <a:defRPr sz="3600">
          <a:solidFill>
            <a:schemeClr val="tx2"/>
          </a:solidFill>
          <a:latin typeface="Arial" pitchFamily="34" charset="0"/>
          <a:ea typeface="宋体" pitchFamily="2" charset="-122"/>
        </a:defRPr>
      </a:lvl3pPr>
      <a:lvl4pPr algn="l" rtl="0" eaLnBrk="0" fontAlgn="base" hangingPunct="0">
        <a:spcBef>
          <a:spcPct val="0"/>
        </a:spcBef>
        <a:spcAft>
          <a:spcPct val="0"/>
        </a:spcAft>
        <a:defRPr sz="3600">
          <a:solidFill>
            <a:schemeClr val="tx2"/>
          </a:solidFill>
          <a:latin typeface="Arial" pitchFamily="34" charset="0"/>
          <a:ea typeface="宋体" pitchFamily="2" charset="-122"/>
        </a:defRPr>
      </a:lvl4pPr>
      <a:lvl5pPr algn="l" rtl="0" eaLnBrk="0" fontAlgn="base" hangingPunct="0">
        <a:spcBef>
          <a:spcPct val="0"/>
        </a:spcBef>
        <a:spcAft>
          <a:spcPct val="0"/>
        </a:spcAft>
        <a:defRPr sz="3600">
          <a:solidFill>
            <a:schemeClr val="tx2"/>
          </a:solidFill>
          <a:latin typeface="Arial" pitchFamily="34" charset="0"/>
          <a:ea typeface="宋体" pitchFamily="2" charset="-122"/>
        </a:defRPr>
      </a:lvl5pPr>
      <a:lvl6pPr marL="457200" algn="l" rtl="0" eaLnBrk="1" fontAlgn="base" hangingPunct="1">
        <a:spcBef>
          <a:spcPct val="0"/>
        </a:spcBef>
        <a:spcAft>
          <a:spcPct val="0"/>
        </a:spcAft>
        <a:defRPr sz="3600">
          <a:solidFill>
            <a:schemeClr val="tx2"/>
          </a:solidFill>
          <a:latin typeface="Arial" pitchFamily="34" charset="0"/>
          <a:ea typeface="宋体" pitchFamily="2" charset="-122"/>
        </a:defRPr>
      </a:lvl6pPr>
      <a:lvl7pPr marL="914400" algn="l" rtl="0" eaLnBrk="1" fontAlgn="base" hangingPunct="1">
        <a:spcBef>
          <a:spcPct val="0"/>
        </a:spcBef>
        <a:spcAft>
          <a:spcPct val="0"/>
        </a:spcAft>
        <a:defRPr sz="3600">
          <a:solidFill>
            <a:schemeClr val="tx2"/>
          </a:solidFill>
          <a:latin typeface="Arial" pitchFamily="34" charset="0"/>
          <a:ea typeface="宋体" pitchFamily="2" charset="-122"/>
        </a:defRPr>
      </a:lvl7pPr>
      <a:lvl8pPr marL="1371600" algn="l" rtl="0" eaLnBrk="1" fontAlgn="base" hangingPunct="1">
        <a:spcBef>
          <a:spcPct val="0"/>
        </a:spcBef>
        <a:spcAft>
          <a:spcPct val="0"/>
        </a:spcAft>
        <a:defRPr sz="3600">
          <a:solidFill>
            <a:schemeClr val="tx2"/>
          </a:solidFill>
          <a:latin typeface="Arial" pitchFamily="34" charset="0"/>
          <a:ea typeface="宋体" pitchFamily="2" charset="-122"/>
        </a:defRPr>
      </a:lvl8pPr>
      <a:lvl9pPr marL="1828800" algn="l" rtl="0" eaLnBrk="1" fontAlgn="base" hangingPunct="1">
        <a:spcBef>
          <a:spcPct val="0"/>
        </a:spcBef>
        <a:spcAft>
          <a:spcPct val="0"/>
        </a:spcAft>
        <a:defRPr sz="36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ea typeface="+mn-ea"/>
        </a:defRPr>
      </a:lvl6pPr>
      <a:lvl7pPr marL="29718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ea typeface="+mn-ea"/>
        </a:defRPr>
      </a:lvl7pPr>
      <a:lvl8pPr marL="34290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ea typeface="+mn-ea"/>
        </a:defRPr>
      </a:lvl8pPr>
      <a:lvl9pPr marL="3886200" indent="-228600" algn="l" rtl="0" eaLnBrk="1" fontAlgn="base" hangingPunct="1">
        <a:spcBef>
          <a:spcPct val="20000"/>
        </a:spcBef>
        <a:spcAft>
          <a:spcPct val="0"/>
        </a:spcAft>
        <a:buClr>
          <a:schemeClr val="tx2"/>
        </a:buClr>
        <a:buSzPct val="60000"/>
        <a:buFont typeface="Wingdings"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4.png"/><Relationship Id="rId5" Type="http://schemas.openxmlformats.org/officeDocument/2006/relationships/oleObject" Target="../embeddings/oleObject4.bin"/><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w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408113" y="1052513"/>
            <a:ext cx="7772400" cy="1470025"/>
          </a:xfrm>
        </p:spPr>
        <p:txBody>
          <a:bodyPr/>
          <a:lstStyle/>
          <a:p>
            <a:pPr eaLnBrk="1" hangingPunct="1"/>
            <a:r>
              <a:rPr lang="zh-CN" altLang="en-US" b="1" dirty="0" smtClean="0">
                <a:solidFill>
                  <a:srgbClr val="FF0000"/>
                </a:solidFill>
              </a:rPr>
              <a:t>  第</a:t>
            </a:r>
            <a:r>
              <a:rPr lang="en-US" altLang="zh-CN" b="1" dirty="0">
                <a:solidFill>
                  <a:srgbClr val="FF0000"/>
                </a:solidFill>
              </a:rPr>
              <a:t>4</a:t>
            </a:r>
            <a:r>
              <a:rPr lang="zh-CN" altLang="en-US" b="1" dirty="0" smtClean="0">
                <a:solidFill>
                  <a:srgbClr val="FF0000"/>
                </a:solidFill>
              </a:rPr>
              <a:t>章 信息</a:t>
            </a:r>
            <a:r>
              <a:rPr lang="zh-CN" altLang="en-US" b="1" dirty="0">
                <a:solidFill>
                  <a:srgbClr val="FF0000"/>
                </a:solidFill>
              </a:rPr>
              <a:t>隐藏与数字</a:t>
            </a:r>
            <a:r>
              <a:rPr lang="zh-CN" altLang="en-US" b="1" dirty="0" smtClean="0">
                <a:solidFill>
                  <a:srgbClr val="FF0000"/>
                </a:solidFill>
              </a:rPr>
              <a:t>水印</a:t>
            </a:r>
            <a:r>
              <a:rPr lang="en-US" altLang="zh-CN" b="1" dirty="0" smtClean="0">
                <a:solidFill>
                  <a:srgbClr val="FF0000"/>
                </a:solidFill>
              </a:rPr>
              <a:t> </a:t>
            </a:r>
            <a:endParaRPr lang="zh-CN" altLang="en-US" b="1" dirty="0" smtClean="0">
              <a:solidFill>
                <a:srgbClr val="FF0000"/>
              </a:solidFill>
            </a:endParaRPr>
          </a:p>
        </p:txBody>
      </p:sp>
      <p:sp>
        <p:nvSpPr>
          <p:cNvPr id="4099" name="Rectangle 3" descr="Rectangle: Click to edit Master text styles&#10;Second level&#10;Third level&#10;Fourth level&#10;Fifth level"/>
          <p:cNvSpPr>
            <a:spLocks noGrp="1" noChangeArrowheads="1"/>
          </p:cNvSpPr>
          <p:nvPr>
            <p:ph type="subTitle" idx="1"/>
          </p:nvPr>
        </p:nvSpPr>
        <p:spPr>
          <a:xfrm>
            <a:off x="1403648" y="3140968"/>
            <a:ext cx="6400800" cy="1752600"/>
          </a:xfrm>
        </p:spPr>
        <p:txBody>
          <a:bodyPr/>
          <a:lstStyle/>
          <a:p>
            <a:pPr algn="ctr" eaLnBrk="1" hangingPunct="1"/>
            <a:r>
              <a:rPr lang="en-US" altLang="zh-CN" sz="3600" b="1" dirty="0" smtClean="0">
                <a:solidFill>
                  <a:srgbClr val="0000CC"/>
                </a:solidFill>
              </a:rPr>
              <a:t>01 </a:t>
            </a:r>
            <a:r>
              <a:rPr lang="zh-CN" altLang="en-US" sz="3600" b="1" dirty="0" smtClean="0">
                <a:solidFill>
                  <a:srgbClr val="0000CC"/>
                </a:solidFill>
              </a:rPr>
              <a:t>概论</a:t>
            </a:r>
            <a:endParaRPr lang="en-US" altLang="zh-CN" sz="3600" b="1" dirty="0" smtClean="0">
              <a:solidFill>
                <a:srgbClr val="0000CC"/>
              </a:solidFill>
            </a:endParaRPr>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zh-CN" altLang="en-US" smtClean="0"/>
              <a:t>提纲</a:t>
            </a:r>
          </a:p>
        </p:txBody>
      </p:sp>
      <p:sp>
        <p:nvSpPr>
          <p:cNvPr id="22533"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r>
              <a:rPr lang="zh-CN" altLang="en-US" smtClean="0">
                <a:solidFill>
                  <a:schemeClr val="hlink"/>
                </a:solidFill>
              </a:rPr>
              <a:t>隐写术和数字水印</a:t>
            </a:r>
          </a:p>
          <a:p>
            <a:pPr marL="0" indent="0" eaLnBrk="1" hangingPunct="1"/>
            <a:r>
              <a:rPr lang="zh-CN" altLang="en-US" b="1" smtClean="0">
                <a:solidFill>
                  <a:schemeClr val="hlink"/>
                </a:solidFill>
              </a:rPr>
              <a:t>隐写术和数字水印的历史</a:t>
            </a:r>
          </a:p>
          <a:p>
            <a:pPr marL="0" indent="0" eaLnBrk="1" hangingPunct="1"/>
            <a:r>
              <a:rPr lang="zh-CN" altLang="en-US" smtClean="0">
                <a:solidFill>
                  <a:schemeClr val="hlink"/>
                </a:solidFill>
              </a:rPr>
              <a:t>隐写术和数字水印的现状</a:t>
            </a:r>
          </a:p>
          <a:p>
            <a:pPr marL="0" indent="0" eaLnBrk="1" hangingPunct="1"/>
            <a:r>
              <a:rPr lang="zh-CN" altLang="en-US" smtClean="0">
                <a:solidFill>
                  <a:schemeClr val="hlink"/>
                </a:solidFill>
              </a:rPr>
              <a:t>信息隐藏的研究分支</a:t>
            </a:r>
          </a:p>
        </p:txBody>
      </p:sp>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pPr eaLnBrk="1" hangingPunct="1"/>
            <a:r>
              <a:rPr lang="zh-CN" altLang="en-US" smtClean="0"/>
              <a:t>信息隐藏的历史</a:t>
            </a: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smtClean="0"/>
              <a:t>古典广义信息隐藏技术</a:t>
            </a:r>
          </a:p>
          <a:p>
            <a:pPr lvl="1" eaLnBrk="1" hangingPunct="1"/>
            <a:r>
              <a:rPr lang="zh-CN" altLang="en-US" sz="3200" smtClean="0"/>
              <a:t>技术型</a:t>
            </a:r>
          </a:p>
          <a:p>
            <a:pPr lvl="1" eaLnBrk="1" hangingPunct="1"/>
            <a:r>
              <a:rPr lang="zh-CN" altLang="en-US" sz="3200" smtClean="0"/>
              <a:t>语言学型</a:t>
            </a:r>
          </a:p>
          <a:p>
            <a:pPr lvl="1" eaLnBrk="1" hangingPunct="1"/>
            <a:r>
              <a:rPr lang="zh-CN" altLang="en-US" sz="3200" smtClean="0"/>
              <a:t>版权保护型</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zh-CN" altLang="en-US" sz="3200" smtClean="0"/>
              <a:t>隐写术和数字水印历史</a:t>
            </a:r>
            <a:r>
              <a:rPr lang="en-US" altLang="zh-CN" sz="3200" smtClean="0"/>
              <a:t>——</a:t>
            </a:r>
            <a:r>
              <a:rPr lang="zh-CN" altLang="en-US" sz="3200" smtClean="0"/>
              <a:t>技术型技术</a:t>
            </a: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dirty="0" smtClean="0"/>
              <a:t>历史记载的最早应用</a:t>
            </a:r>
            <a:endParaRPr lang="en-US" altLang="zh-CN" dirty="0" smtClean="0"/>
          </a:p>
          <a:p>
            <a:pPr lvl="1" eaLnBrk="1" hangingPunct="1"/>
            <a:r>
              <a:rPr lang="zh-CN" altLang="en-US" sz="2000" dirty="0" smtClean="0"/>
              <a:t>公元前</a:t>
            </a:r>
            <a:r>
              <a:rPr lang="en-US" altLang="zh-CN" sz="2000" dirty="0" smtClean="0"/>
              <a:t>480</a:t>
            </a:r>
            <a:r>
              <a:rPr lang="zh-CN" altLang="en-US" sz="2000" dirty="0" smtClean="0"/>
              <a:t>年，希斯提乌斯</a:t>
            </a:r>
            <a:r>
              <a:rPr lang="en-US" altLang="zh-CN" sz="2000" dirty="0" smtClean="0"/>
              <a:t>(</a:t>
            </a:r>
            <a:r>
              <a:rPr lang="en-US" altLang="zh-CN" sz="2000" dirty="0" err="1" smtClean="0"/>
              <a:t>Histiaeus</a:t>
            </a:r>
            <a:r>
              <a:rPr lang="en-US" altLang="zh-CN" sz="2000" dirty="0" smtClean="0"/>
              <a:t>)</a:t>
            </a:r>
            <a:r>
              <a:rPr lang="zh-CN" altLang="en-US" sz="2000" dirty="0" smtClean="0"/>
              <a:t>想给希腊城邦米利都（</a:t>
            </a:r>
            <a:r>
              <a:rPr lang="en-US" altLang="zh-CN" sz="2000" dirty="0" smtClean="0"/>
              <a:t>Miletus</a:t>
            </a:r>
            <a:r>
              <a:rPr lang="zh-CN" altLang="en-US" sz="2000" dirty="0" smtClean="0"/>
              <a:t>）的摄政者传递消息，鼓动他们反抗波斯占领者。希斯提乌斯想出了一个巧妙、但很缓慢的安全通信方法，</a:t>
            </a:r>
            <a:r>
              <a:rPr lang="zh-CN" altLang="en-US" sz="2000" b="1" dirty="0" smtClean="0">
                <a:solidFill>
                  <a:srgbClr val="FF0000"/>
                </a:solidFill>
                <a:latin typeface="黑体" pitchFamily="49" charset="-122"/>
                <a:ea typeface="黑体" pitchFamily="49" charset="-122"/>
              </a:rPr>
              <a:t>剃了头的奴隶，把消息纹在头皮上</a:t>
            </a:r>
            <a:r>
              <a:rPr lang="zh-CN" altLang="en-US" sz="2000" dirty="0" smtClean="0"/>
              <a:t>，等头发长出后，派遣到米利都。在那里，再次剃光奴隶的头发，便获取秘密消息。</a:t>
            </a:r>
            <a:endParaRPr lang="en-US" altLang="zh-CN" sz="2000" dirty="0" smtClean="0"/>
          </a:p>
          <a:p>
            <a:pPr eaLnBrk="1" hangingPunct="1"/>
            <a:r>
              <a:rPr lang="zh-CN" altLang="en-US" dirty="0" smtClean="0"/>
              <a:t>书记板的故事</a:t>
            </a:r>
            <a:endParaRPr lang="en-US" altLang="zh-CN" dirty="0" smtClean="0"/>
          </a:p>
          <a:p>
            <a:pPr lvl="1" eaLnBrk="1" hangingPunct="1">
              <a:lnSpc>
                <a:spcPct val="90000"/>
              </a:lnSpc>
            </a:pPr>
            <a:r>
              <a:rPr lang="zh-CN" altLang="en-US" sz="2000" dirty="0" smtClean="0"/>
              <a:t>德莫瑞特思通过书记板</a:t>
            </a:r>
            <a:r>
              <a:rPr lang="zh-CN" altLang="zh-CN" sz="2000" dirty="0" smtClean="0"/>
              <a:t>提醒</a:t>
            </a:r>
            <a:r>
              <a:rPr lang="zh-CN" altLang="en-US" sz="2000" dirty="0" smtClean="0"/>
              <a:t>了</a:t>
            </a:r>
            <a:r>
              <a:rPr lang="zh-CN" altLang="zh-CN" sz="2000" dirty="0" smtClean="0"/>
              <a:t>斯巴达</a:t>
            </a:r>
            <a:r>
              <a:rPr lang="en-US" altLang="zh-CN" sz="2000" dirty="0" smtClean="0"/>
              <a:t>(Sparta)</a:t>
            </a:r>
            <a:r>
              <a:rPr lang="zh-CN" altLang="en-US" sz="2000" dirty="0" smtClean="0"/>
              <a:t>，告知了</a:t>
            </a:r>
            <a:r>
              <a:rPr lang="zh-CN" altLang="zh-CN" sz="2000" dirty="0" smtClean="0"/>
              <a:t>波斯国王薛西斯</a:t>
            </a:r>
            <a:r>
              <a:rPr lang="en-US" altLang="zh-CN" sz="2000" dirty="0" smtClean="0"/>
              <a:t>(Xerxes)</a:t>
            </a:r>
            <a:r>
              <a:rPr lang="zh-CN" altLang="zh-CN" sz="2000" dirty="0" smtClean="0"/>
              <a:t>入侵希腊</a:t>
            </a:r>
            <a:r>
              <a:rPr lang="zh-CN" altLang="en-US" sz="2000" dirty="0" smtClean="0"/>
              <a:t>的</a:t>
            </a:r>
            <a:r>
              <a:rPr lang="zh-CN" altLang="zh-CN" sz="2000" dirty="0" smtClean="0"/>
              <a:t>计划。</a:t>
            </a:r>
            <a:r>
              <a:rPr lang="zh-CN" altLang="en-US" sz="2000" dirty="0" smtClean="0"/>
              <a:t>他首先去掉书记板上的腊，然后</a:t>
            </a:r>
            <a:r>
              <a:rPr lang="zh-CN" altLang="en-US" sz="2000" b="1" dirty="0" smtClean="0">
                <a:solidFill>
                  <a:srgbClr val="FF0000"/>
                </a:solidFill>
              </a:rPr>
              <a:t>将消息写在木板上，再用腊覆盖</a:t>
            </a:r>
            <a:r>
              <a:rPr lang="zh-CN" altLang="en-US" sz="2000" dirty="0" smtClean="0"/>
              <a:t>，这样处理后的书记板看起来是一个完全空白的。</a:t>
            </a:r>
            <a:endParaRPr lang="en-US" altLang="zh-CN" sz="2000"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zh-CN" altLang="en-US" sz="3200" smtClean="0"/>
              <a:t>隐写术和数字水印历史</a:t>
            </a:r>
            <a:r>
              <a:rPr lang="en-US" altLang="zh-CN" sz="3200" smtClean="0"/>
              <a:t>——</a:t>
            </a:r>
            <a:r>
              <a:rPr lang="zh-CN" altLang="en-US" sz="3200" smtClean="0"/>
              <a:t>技术型技术</a:t>
            </a: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dirty="0" smtClean="0"/>
              <a:t>实物隐藏</a:t>
            </a:r>
            <a:endParaRPr lang="en-US" altLang="zh-CN" dirty="0" smtClean="0"/>
          </a:p>
          <a:p>
            <a:pPr lvl="1" eaLnBrk="1" hangingPunct="1"/>
            <a:r>
              <a:rPr lang="zh-CN" altLang="en-US" sz="2400" dirty="0" smtClean="0"/>
              <a:t>将</a:t>
            </a:r>
            <a:r>
              <a:rPr lang="zh-CN" altLang="en-US" sz="2400" b="1" dirty="0" smtClean="0">
                <a:solidFill>
                  <a:srgbClr val="FF0000"/>
                </a:solidFill>
              </a:rPr>
              <a:t>信函隐藏在信使的鞋底</a:t>
            </a:r>
            <a:r>
              <a:rPr lang="zh-CN" altLang="en-US" sz="2400" dirty="0" smtClean="0"/>
              <a:t>、衣服的皱褶中，妇女的头饰和首饰中等 。</a:t>
            </a:r>
            <a:endParaRPr lang="en-US" altLang="zh-CN" dirty="0" smtClean="0"/>
          </a:p>
          <a:p>
            <a:pPr eaLnBrk="1" hangingPunct="1"/>
            <a:r>
              <a:rPr lang="zh-CN" altLang="en-US" dirty="0" smtClean="0"/>
              <a:t>标记法</a:t>
            </a:r>
            <a:endParaRPr lang="en-US" altLang="zh-CN" dirty="0" smtClean="0"/>
          </a:p>
          <a:p>
            <a:pPr lvl="1" eaLnBrk="1" hangingPunct="1"/>
            <a:r>
              <a:rPr lang="zh-CN" altLang="en-US" b="1" dirty="0" smtClean="0">
                <a:solidFill>
                  <a:srgbClr val="FF0000"/>
                </a:solidFill>
              </a:rPr>
              <a:t>刺孔、字母高度、笔画粗细</a:t>
            </a:r>
            <a:endParaRPr lang="en-US" altLang="zh-CN" b="1" dirty="0" smtClean="0">
              <a:solidFill>
                <a:srgbClr val="FF0000"/>
              </a:solidFill>
            </a:endParaRPr>
          </a:p>
          <a:p>
            <a:pPr lvl="1" eaLnBrk="1" hangingPunct="1"/>
            <a:r>
              <a:rPr lang="zh-CN" altLang="en-US" dirty="0" smtClean="0"/>
              <a:t>在一篇信函中，通过改变其中某些字母笔划的高度，或者在某些字母上面或下面挖出非常小的孔，以标识某些特殊的字母，这些特殊的字母组成秘密信息。</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eaLnBrk="1" hangingPunct="1"/>
            <a:r>
              <a:rPr lang="zh-CN" altLang="en-US" sz="3200" smtClean="0"/>
              <a:t>隐写术和数字水印历史</a:t>
            </a:r>
            <a:r>
              <a:rPr lang="en-US" altLang="zh-CN" sz="3200" smtClean="0"/>
              <a:t>——</a:t>
            </a:r>
            <a:r>
              <a:rPr lang="zh-CN" altLang="en-US" sz="3200" smtClean="0"/>
              <a:t>技术型技术</a:t>
            </a: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dirty="0" smtClean="0"/>
              <a:t>显影剂</a:t>
            </a:r>
            <a:endParaRPr lang="en-US" altLang="zh-CN" dirty="0" smtClean="0"/>
          </a:p>
          <a:p>
            <a:pPr lvl="1" eaLnBrk="1" hangingPunct="1"/>
            <a:r>
              <a:rPr lang="zh-CN" altLang="en-US" dirty="0" smtClean="0"/>
              <a:t>隐形墨水：碘和淀粉、米汤和烟。。。</a:t>
            </a:r>
            <a:endParaRPr lang="en-US" altLang="zh-CN" dirty="0" smtClean="0"/>
          </a:p>
          <a:p>
            <a:pPr lvl="1">
              <a:lnSpc>
                <a:spcPct val="90000"/>
              </a:lnSpc>
            </a:pPr>
            <a:r>
              <a:rPr lang="zh-CN" altLang="en-US" dirty="0" smtClean="0"/>
              <a:t>化学的进步促使人们开发更加先进的墨水和显影剂</a:t>
            </a:r>
          </a:p>
          <a:p>
            <a:pPr lvl="1">
              <a:lnSpc>
                <a:spcPct val="90000"/>
              </a:lnSpc>
            </a:pPr>
            <a:r>
              <a:rPr lang="zh-CN" altLang="en-US" dirty="0" smtClean="0"/>
              <a:t>但随着</a:t>
            </a:r>
            <a:r>
              <a:rPr lang="zh-CN" altLang="en-US" dirty="0" smtClean="0">
                <a:latin typeface="Times New Roman" panose="02020603050405020304" pitchFamily="18" charset="0"/>
              </a:rPr>
              <a:t>“</a:t>
            </a:r>
            <a:r>
              <a:rPr lang="zh-CN" altLang="en-US" dirty="0" smtClean="0"/>
              <a:t>万用显影剂</a:t>
            </a:r>
            <a:r>
              <a:rPr lang="zh-CN" altLang="en-US" dirty="0" smtClean="0">
                <a:latin typeface="Times New Roman" panose="02020603050405020304" pitchFamily="18" charset="0"/>
              </a:rPr>
              <a:t>”</a:t>
            </a:r>
            <a:r>
              <a:rPr lang="zh-CN" altLang="en-US" dirty="0" smtClean="0"/>
              <a:t>的发明，此方法就无效了。</a:t>
            </a:r>
            <a:endParaRPr lang="en-US" altLang="zh-CN" dirty="0" smtClean="0"/>
          </a:p>
          <a:p>
            <a:pPr lvl="2">
              <a:lnSpc>
                <a:spcPct val="90000"/>
              </a:lnSpc>
            </a:pPr>
            <a:r>
              <a:rPr lang="zh-CN" altLang="en-US" dirty="0" smtClean="0"/>
              <a:t>其原理是，根据纸张纤维的变化情况，来确定纸张的哪些部位被水打湿过，这样，所有采用墨水的隐写方法，在</a:t>
            </a:r>
            <a:r>
              <a:rPr lang="zh-CN" altLang="en-US" dirty="0" smtClean="0">
                <a:latin typeface="Times New Roman" panose="02020603050405020304" pitchFamily="18" charset="0"/>
              </a:rPr>
              <a:t>“</a:t>
            </a:r>
            <a:r>
              <a:rPr lang="zh-CN" altLang="en-US" dirty="0" smtClean="0">
                <a:solidFill>
                  <a:srgbClr val="FF0000"/>
                </a:solidFill>
              </a:rPr>
              <a:t>万用显影剂</a:t>
            </a:r>
            <a:r>
              <a:rPr lang="zh-CN" altLang="en-US" dirty="0" smtClean="0">
                <a:latin typeface="Times New Roman" panose="02020603050405020304" pitchFamily="18" charset="0"/>
              </a:rPr>
              <a:t>”</a:t>
            </a:r>
            <a:r>
              <a:rPr lang="zh-CN" altLang="en-US" dirty="0" smtClean="0"/>
              <a:t>下都无效了。</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900113" y="301625"/>
            <a:ext cx="8026400" cy="1143000"/>
          </a:xfrm>
        </p:spPr>
        <p:txBody>
          <a:bodyPr/>
          <a:lstStyle/>
          <a:p>
            <a:pPr eaLnBrk="1" hangingPunct="1"/>
            <a:r>
              <a:rPr lang="zh-CN" altLang="en-US" smtClean="0"/>
              <a:t>隐写术和数字水印历史</a:t>
            </a:r>
            <a:r>
              <a:rPr lang="en-US" altLang="zh-CN" smtClean="0"/>
              <a:t>——</a:t>
            </a:r>
            <a:r>
              <a:rPr lang="zh-CN" altLang="en-US" smtClean="0"/>
              <a:t>技术型技术</a:t>
            </a:r>
            <a:endParaRPr lang="zh-CN" altLang="en-US" sz="3200" smtClean="0"/>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a:defRPr/>
            </a:pPr>
            <a:r>
              <a:rPr lang="zh-CN" altLang="en-US" dirty="0" smtClean="0"/>
              <a:t>微缩胶片</a:t>
            </a:r>
            <a:r>
              <a:rPr lang="en-US" altLang="zh-CN" dirty="0" smtClean="0"/>
              <a:t>(</a:t>
            </a:r>
            <a:r>
              <a:rPr lang="en-US" altLang="zh-CN" sz="2000" kern="1200" dirty="0" smtClean="0">
                <a:latin typeface="Times New Roman" pitchFamily="18" charset="0"/>
              </a:rPr>
              <a:t>Digital </a:t>
            </a:r>
            <a:r>
              <a:rPr lang="en-US" altLang="zh-CN" sz="2000" kern="1200" dirty="0">
                <a:latin typeface="Times New Roman" pitchFamily="18" charset="0"/>
              </a:rPr>
              <a:t>Watermarking and </a:t>
            </a:r>
            <a:r>
              <a:rPr lang="en-US" altLang="zh-CN" sz="2000" kern="1200" dirty="0" smtClean="0">
                <a:latin typeface="Times New Roman" pitchFamily="18" charset="0"/>
              </a:rPr>
              <a:t>Steganography</a:t>
            </a:r>
            <a:r>
              <a:rPr lang="en-US" altLang="zh-CN" dirty="0" smtClean="0"/>
              <a:t>)</a:t>
            </a:r>
            <a:endParaRPr lang="zh-CN" altLang="en-US" sz="2800" dirty="0" smtClean="0"/>
          </a:p>
          <a:p>
            <a:pPr lvl="1">
              <a:lnSpc>
                <a:spcPct val="90000"/>
              </a:lnSpc>
              <a:defRPr/>
            </a:pPr>
            <a:r>
              <a:rPr lang="en-US" altLang="zh-CN" sz="2400" dirty="0"/>
              <a:t>Another idea that played an important role in several wars in the </a:t>
            </a:r>
            <a:r>
              <a:rPr lang="en-US" altLang="zh-CN" sz="2400" dirty="0" smtClean="0"/>
              <a:t>nineteenth and </a:t>
            </a:r>
            <a:r>
              <a:rPr lang="en-US" altLang="zh-CN" sz="2400" dirty="0"/>
              <a:t>twentieth centuries was originally proposed by </a:t>
            </a:r>
            <a:r>
              <a:rPr lang="en-US" altLang="zh-CN" sz="2400" dirty="0">
                <a:solidFill>
                  <a:srgbClr val="FF0000"/>
                </a:solidFill>
              </a:rPr>
              <a:t>Brewster</a:t>
            </a:r>
            <a:r>
              <a:rPr lang="en-US" altLang="zh-CN" sz="2400" dirty="0"/>
              <a:t> (1857) </a:t>
            </a:r>
            <a:r>
              <a:rPr lang="en-US" altLang="zh-CN" sz="2400" dirty="0" smtClean="0"/>
              <a:t>.</a:t>
            </a:r>
            <a:endParaRPr lang="en-US" altLang="zh-CN" sz="2400" dirty="0"/>
          </a:p>
          <a:p>
            <a:pPr lvl="1">
              <a:lnSpc>
                <a:spcPct val="90000"/>
              </a:lnSpc>
              <a:defRPr/>
            </a:pPr>
            <a:r>
              <a:rPr lang="en-US" altLang="zh-CN" sz="2400" dirty="0"/>
              <a:t>He suggested hiding messages by shrinking them so much that they </a:t>
            </a:r>
            <a:r>
              <a:rPr lang="en-US" altLang="zh-CN" sz="2400" dirty="0" smtClean="0"/>
              <a:t>started resembling </a:t>
            </a:r>
            <a:r>
              <a:rPr lang="en-US" altLang="zh-CN" sz="2400" dirty="0"/>
              <a:t>specs of dirt</a:t>
            </a:r>
            <a:r>
              <a:rPr lang="en-US" altLang="zh-CN" sz="2400" dirty="0" smtClean="0"/>
              <a:t>.</a:t>
            </a:r>
            <a:endParaRPr lang="en-US" altLang="zh-CN" sz="2400" dirty="0"/>
          </a:p>
          <a:p>
            <a:pPr marL="457200" lvl="1" indent="0">
              <a:lnSpc>
                <a:spcPct val="90000"/>
              </a:lnSpc>
              <a:buFont typeface="Wingdings" panose="05000000000000000000" pitchFamily="2" charset="2"/>
              <a:buNone/>
              <a:defRPr/>
            </a:pPr>
            <a:endParaRPr lang="en-US" altLang="zh-CN" sz="2400" dirty="0" smtClean="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mtClean="0"/>
              <a:t>隐写术和数字水印历史</a:t>
            </a:r>
            <a:r>
              <a:rPr lang="en-US" altLang="zh-CN" smtClean="0"/>
              <a:t>——</a:t>
            </a:r>
            <a:r>
              <a:rPr lang="zh-CN" altLang="en-US" smtClean="0"/>
              <a:t>技术型技术</a:t>
            </a:r>
            <a:endParaRPr lang="zh-CN" altLang="en-US" sz="3200" smtClean="0"/>
          </a:p>
        </p:txBody>
      </p:sp>
      <p:sp>
        <p:nvSpPr>
          <p:cNvPr id="5" name="内容占位符 4"/>
          <p:cNvSpPr>
            <a:spLocks noGrp="1"/>
          </p:cNvSpPr>
          <p:nvPr>
            <p:ph sz="half" idx="2"/>
          </p:nvPr>
        </p:nvSpPr>
        <p:spPr/>
        <p:txBody>
          <a:bodyPr/>
          <a:lstStyle/>
          <a:p>
            <a:r>
              <a:rPr lang="zh-CN" altLang="en-US" dirty="0" smtClean="0"/>
              <a:t>微缩胶片</a:t>
            </a:r>
            <a:endParaRPr lang="en-US" altLang="zh-CN" dirty="0" smtClean="0"/>
          </a:p>
          <a:p>
            <a:pPr lvl="1"/>
            <a:r>
              <a:rPr lang="zh-CN" altLang="en-US" dirty="0" smtClean="0"/>
              <a:t>主要思想：缩拍图片</a:t>
            </a:r>
            <a:endParaRPr lang="en-US" altLang="zh-CN" dirty="0" smtClean="0"/>
          </a:p>
          <a:p>
            <a:pPr lvl="1"/>
            <a:r>
              <a:rPr lang="zh-CN" altLang="en-US" dirty="0" smtClean="0"/>
              <a:t>左图展示其宏观效果。</a:t>
            </a:r>
            <a:endParaRPr lang="en-US" altLang="zh-CN" dirty="0" smtClean="0"/>
          </a:p>
          <a:p>
            <a:pPr lvl="1"/>
            <a:r>
              <a:rPr lang="zh-CN" altLang="en-US" dirty="0" smtClean="0"/>
              <a:t>小布什头像由若干士兵头像组成。</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1916113"/>
            <a:ext cx="3241675"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1000"/>
                                        <p:tgtEl>
                                          <p:spTgt spid="5">
                                            <p:txEl>
                                              <p:pRg st="2" end="2"/>
                                            </p:txEl>
                                          </p:spTgt>
                                        </p:tgtEl>
                                      </p:cBhvr>
                                    </p:animEffect>
                                    <p:anim calcmode="lin" valueType="num">
                                      <p:cBhvr>
                                        <p:cTn id="2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1000"/>
                                        <p:tgtEl>
                                          <p:spTgt spid="5">
                                            <p:txEl>
                                              <p:pRg st="3" end="3"/>
                                            </p:txEl>
                                          </p:spTgt>
                                        </p:tgtEl>
                                      </p:cBhvr>
                                    </p:animEffect>
                                    <p:anim calcmode="lin" valueType="num">
                                      <p:cBhvr>
                                        <p:cTn id="3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pPr eaLnBrk="1" hangingPunct="1"/>
            <a:r>
              <a:rPr lang="zh-CN" altLang="en-US" sz="3200" dirty="0" smtClean="0">
                <a:solidFill>
                  <a:srgbClr val="006666"/>
                </a:solidFill>
              </a:rPr>
              <a:t>隐写术和数字水印历史</a:t>
            </a:r>
            <a:r>
              <a:rPr lang="en-US" altLang="zh-CN" sz="3200" dirty="0" smtClean="0">
                <a:solidFill>
                  <a:srgbClr val="006666"/>
                </a:solidFill>
              </a:rPr>
              <a:t/>
            </a:r>
            <a:br>
              <a:rPr lang="en-US" altLang="zh-CN" sz="3200" dirty="0" smtClean="0">
                <a:solidFill>
                  <a:srgbClr val="006666"/>
                </a:solidFill>
              </a:rPr>
            </a:br>
            <a:r>
              <a:rPr lang="en-US" altLang="zh-CN" sz="3200" dirty="0" smtClean="0">
                <a:solidFill>
                  <a:srgbClr val="006666"/>
                </a:solidFill>
              </a:rPr>
              <a:t>                    ——</a:t>
            </a:r>
            <a:r>
              <a:rPr lang="zh-CN" altLang="en-US" sz="3200" dirty="0" smtClean="0">
                <a:solidFill>
                  <a:srgbClr val="FF0000"/>
                </a:solidFill>
              </a:rPr>
              <a:t>语言学型技术</a:t>
            </a:r>
            <a:endParaRPr lang="zh-CN" altLang="en-US" sz="4000" dirty="0" smtClean="0">
              <a:solidFill>
                <a:srgbClr val="FF0000"/>
              </a:solidFill>
            </a:endParaRPr>
          </a:p>
        </p:txBody>
      </p:sp>
      <p:sp>
        <p:nvSpPr>
          <p:cNvPr id="2" name="Rectangle 3" descr="Rectangle: Click to edit Master text styles&#10;Second level&#10;Third level&#10;Fourth level&#10;Fifth level"/>
          <p:cNvSpPr>
            <a:spLocks noGrp="1" noChangeArrowheads="1"/>
          </p:cNvSpPr>
          <p:nvPr>
            <p:ph sz="half" idx="2"/>
          </p:nvPr>
        </p:nvSpPr>
        <p:spPr/>
        <p:txBody>
          <a:bodyPr/>
          <a:lstStyle/>
          <a:p>
            <a:pPr eaLnBrk="1" hangingPunct="1">
              <a:lnSpc>
                <a:spcPct val="150000"/>
              </a:lnSpc>
            </a:pPr>
            <a:r>
              <a:rPr lang="zh-CN" altLang="en-US" sz="2800" dirty="0" smtClean="0"/>
              <a:t>藏头诗 </a:t>
            </a:r>
          </a:p>
          <a:p>
            <a:pPr lvl="2" algn="just" eaLnBrk="1" hangingPunct="1">
              <a:lnSpc>
                <a:spcPct val="150000"/>
              </a:lnSpc>
            </a:pPr>
            <a:r>
              <a:rPr lang="zh-CN" altLang="en-US" sz="2400" dirty="0" smtClean="0"/>
              <a:t>平湖一色万顷秋，</a:t>
            </a:r>
          </a:p>
          <a:p>
            <a:pPr lvl="2" algn="just" eaLnBrk="1" hangingPunct="1">
              <a:lnSpc>
                <a:spcPct val="150000"/>
              </a:lnSpc>
            </a:pPr>
            <a:r>
              <a:rPr lang="zh-CN" altLang="en-US" sz="2400" dirty="0" smtClean="0"/>
              <a:t>湖光渺渺水长流。</a:t>
            </a:r>
          </a:p>
          <a:p>
            <a:pPr lvl="2" algn="just" eaLnBrk="1" hangingPunct="1">
              <a:lnSpc>
                <a:spcPct val="150000"/>
              </a:lnSpc>
            </a:pPr>
            <a:r>
              <a:rPr lang="zh-CN" altLang="en-US" sz="2400" dirty="0" smtClean="0"/>
              <a:t>秋月圆圆世间少，</a:t>
            </a:r>
          </a:p>
          <a:p>
            <a:pPr lvl="2" algn="just" eaLnBrk="1" hangingPunct="1">
              <a:lnSpc>
                <a:spcPct val="150000"/>
              </a:lnSpc>
            </a:pPr>
            <a:r>
              <a:rPr lang="zh-CN" altLang="en-US" sz="2400" dirty="0" smtClean="0"/>
              <a:t>月好四时最宜秋。</a:t>
            </a:r>
          </a:p>
          <a:p>
            <a:pPr algn="just" eaLnBrk="1" hangingPunct="1">
              <a:lnSpc>
                <a:spcPct val="80000"/>
              </a:lnSpc>
              <a:buFont typeface="Wingdings" panose="05000000000000000000" pitchFamily="2" charset="2"/>
              <a:buNone/>
            </a:pPr>
            <a:endParaRPr lang="en-US" altLang="zh-CN" sz="2800" dirty="0" smtClean="0"/>
          </a:p>
        </p:txBody>
      </p:sp>
      <p:sp>
        <p:nvSpPr>
          <p:cNvPr id="5" name="内容占位符 4"/>
          <p:cNvSpPr>
            <a:spLocks noGrp="1"/>
          </p:cNvSpPr>
          <p:nvPr>
            <p:ph sz="quarter" idx="4"/>
          </p:nvPr>
        </p:nvSpPr>
        <p:spPr>
          <a:xfrm>
            <a:off x="3779912" y="1988840"/>
            <a:ext cx="4041775" cy="3951288"/>
          </a:xfrm>
        </p:spPr>
        <p:txBody>
          <a:bodyPr/>
          <a:lstStyle/>
          <a:p>
            <a:endParaRPr lang="en-US" altLang="zh-CN" dirty="0" smtClean="0"/>
          </a:p>
          <a:p>
            <a:endParaRPr lang="en-US" altLang="zh-CN" dirty="0"/>
          </a:p>
          <a:p>
            <a:pPr lvl="2" algn="just" eaLnBrk="1" hangingPunct="1">
              <a:lnSpc>
                <a:spcPct val="150000"/>
              </a:lnSpc>
            </a:pPr>
            <a:r>
              <a:rPr lang="zh-CN" altLang="en-US" sz="2400" dirty="0"/>
              <a:t>芦花丛中一扁舟，</a:t>
            </a:r>
          </a:p>
          <a:p>
            <a:pPr lvl="2" algn="just" eaLnBrk="1" hangingPunct="1">
              <a:lnSpc>
                <a:spcPct val="150000"/>
              </a:lnSpc>
            </a:pPr>
            <a:r>
              <a:rPr lang="zh-CN" altLang="en-US" sz="2400" dirty="0"/>
              <a:t>俊杰俄从此地游。</a:t>
            </a:r>
          </a:p>
          <a:p>
            <a:pPr lvl="2" algn="just" eaLnBrk="1" hangingPunct="1">
              <a:lnSpc>
                <a:spcPct val="150000"/>
              </a:lnSpc>
            </a:pPr>
            <a:r>
              <a:rPr lang="zh-CN" altLang="en-US" sz="2400" dirty="0"/>
              <a:t>义士若能知此理，</a:t>
            </a:r>
          </a:p>
          <a:p>
            <a:pPr lvl="2" algn="just" eaLnBrk="1" hangingPunct="1">
              <a:lnSpc>
                <a:spcPct val="150000"/>
              </a:lnSpc>
            </a:pPr>
            <a:r>
              <a:rPr lang="zh-CN" altLang="en-US" sz="2400" dirty="0"/>
              <a:t>反躬难逃可无忧。</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additive="base">
                                        <p:cTn id="2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zh-CN" altLang="en-US" sz="3200" smtClean="0">
                <a:solidFill>
                  <a:srgbClr val="006666"/>
                </a:solidFill>
              </a:rPr>
              <a:t>隐写术和数字水印历史</a:t>
            </a:r>
            <a:r>
              <a:rPr lang="en-US" altLang="zh-CN" sz="3200" smtClean="0">
                <a:solidFill>
                  <a:srgbClr val="006666"/>
                </a:solidFill>
              </a:rPr>
              <a:t/>
            </a:r>
            <a:br>
              <a:rPr lang="en-US" altLang="zh-CN" sz="3200" smtClean="0">
                <a:solidFill>
                  <a:srgbClr val="006666"/>
                </a:solidFill>
              </a:rPr>
            </a:br>
            <a:r>
              <a:rPr lang="en-US" altLang="zh-CN" sz="3200" smtClean="0">
                <a:solidFill>
                  <a:srgbClr val="006666"/>
                </a:solidFill>
              </a:rPr>
              <a:t>                    ——</a:t>
            </a:r>
            <a:r>
              <a:rPr lang="zh-CN" altLang="en-US" sz="3200" smtClean="0">
                <a:solidFill>
                  <a:srgbClr val="006666"/>
                </a:solidFill>
              </a:rPr>
              <a:t>语言学型技术</a:t>
            </a:r>
            <a:endParaRPr lang="zh-CN" altLang="en-US" sz="4000" smtClean="0"/>
          </a:p>
        </p:txBody>
      </p:sp>
      <p:sp>
        <p:nvSpPr>
          <p:cNvPr id="18437" name="Rectangle 3" descr="Rectangle: Click to edit Master text styles&#10;Second level&#10;Third level&#10;Fourth level&#10;Fifth level"/>
          <p:cNvSpPr>
            <a:spLocks noGrp="1" noChangeArrowheads="1"/>
          </p:cNvSpPr>
          <p:nvPr>
            <p:ph idx="1"/>
          </p:nvPr>
        </p:nvSpPr>
        <p:spPr>
          <a:xfrm>
            <a:off x="1370013" y="1827213"/>
            <a:ext cx="7313612" cy="4459287"/>
          </a:xfrm>
        </p:spPr>
        <p:txBody>
          <a:bodyPr/>
          <a:lstStyle/>
          <a:p>
            <a:pPr eaLnBrk="1" hangingPunct="1">
              <a:lnSpc>
                <a:spcPct val="150000"/>
              </a:lnSpc>
              <a:buFont typeface="Wingdings" panose="05000000000000000000" pitchFamily="2" charset="2"/>
              <a:buNone/>
            </a:pPr>
            <a:r>
              <a:rPr lang="en-US" altLang="zh-CN" sz="2000" b="1" dirty="0" smtClean="0">
                <a:latin typeface="Times New Roman" panose="02020603050405020304" pitchFamily="18" charset="0"/>
              </a:rPr>
              <a:t>     </a:t>
            </a:r>
            <a:r>
              <a:rPr lang="en-US" altLang="zh-CN" sz="2000" b="1" dirty="0" smtClean="0">
                <a:solidFill>
                  <a:srgbClr val="FF3300"/>
                </a:solidFill>
                <a:latin typeface="Times New Roman" panose="02020603050405020304" pitchFamily="18" charset="0"/>
              </a:rPr>
              <a:t>P</a:t>
            </a:r>
            <a:r>
              <a:rPr lang="en-US" altLang="zh-CN" sz="2000" dirty="0" smtClean="0">
                <a:latin typeface="Times New Roman" panose="02020603050405020304" pitchFamily="18" charset="0"/>
              </a:rPr>
              <a:t>resident’s </a:t>
            </a:r>
            <a:r>
              <a:rPr lang="en-US" altLang="zh-CN" sz="2000" dirty="0" smtClean="0">
                <a:solidFill>
                  <a:srgbClr val="FF3300"/>
                </a:solidFill>
                <a:latin typeface="Times New Roman" panose="02020603050405020304" pitchFamily="18" charset="0"/>
              </a:rPr>
              <a:t>e</a:t>
            </a:r>
            <a:r>
              <a:rPr lang="en-US" altLang="zh-CN" sz="2000" dirty="0" smtClean="0">
                <a:latin typeface="Times New Roman" panose="02020603050405020304" pitchFamily="18" charset="0"/>
              </a:rPr>
              <a:t>mbargo </a:t>
            </a:r>
            <a:r>
              <a:rPr lang="en-US" altLang="zh-CN" sz="2000" dirty="0" smtClean="0">
                <a:solidFill>
                  <a:srgbClr val="FF3300"/>
                </a:solidFill>
                <a:latin typeface="Times New Roman" panose="02020603050405020304" pitchFamily="18" charset="0"/>
              </a:rPr>
              <a:t>r</a:t>
            </a:r>
            <a:r>
              <a:rPr lang="en-US" altLang="zh-CN" sz="2000" dirty="0" smtClean="0">
                <a:latin typeface="Times New Roman" panose="02020603050405020304" pitchFamily="18" charset="0"/>
              </a:rPr>
              <a:t>uling </a:t>
            </a:r>
            <a:r>
              <a:rPr lang="en-US" altLang="zh-CN" sz="2000" dirty="0" smtClean="0">
                <a:solidFill>
                  <a:srgbClr val="FF3300"/>
                </a:solidFill>
                <a:latin typeface="Times New Roman" panose="02020603050405020304" pitchFamily="18" charset="0"/>
              </a:rPr>
              <a:t>s</a:t>
            </a:r>
            <a:r>
              <a:rPr lang="en-US" altLang="zh-CN" sz="2000" dirty="0" smtClean="0">
                <a:latin typeface="Times New Roman" panose="02020603050405020304" pitchFamily="18" charset="0"/>
              </a:rPr>
              <a:t>hould </a:t>
            </a:r>
            <a:r>
              <a:rPr lang="en-US" altLang="zh-CN" sz="2000" dirty="0" smtClean="0">
                <a:solidFill>
                  <a:srgbClr val="FF3300"/>
                </a:solidFill>
                <a:latin typeface="Times New Roman" panose="02020603050405020304" pitchFamily="18" charset="0"/>
              </a:rPr>
              <a:t>h</a:t>
            </a:r>
            <a:r>
              <a:rPr lang="en-US" altLang="zh-CN" sz="2000" dirty="0" smtClean="0">
                <a:latin typeface="Times New Roman" panose="02020603050405020304" pitchFamily="18" charset="0"/>
              </a:rPr>
              <a:t>ave </a:t>
            </a:r>
            <a:r>
              <a:rPr lang="en-US" altLang="zh-CN" sz="2000" dirty="0" smtClean="0">
                <a:solidFill>
                  <a:srgbClr val="FF3300"/>
                </a:solidFill>
                <a:latin typeface="Times New Roman" panose="02020603050405020304" pitchFamily="18" charset="0"/>
              </a:rPr>
              <a:t>i</a:t>
            </a:r>
            <a:r>
              <a:rPr lang="en-US" altLang="zh-CN" sz="2000" dirty="0" smtClean="0">
                <a:latin typeface="Times New Roman" panose="02020603050405020304" pitchFamily="18" charset="0"/>
              </a:rPr>
              <a:t>mmediate </a:t>
            </a:r>
            <a:r>
              <a:rPr lang="en-US" altLang="zh-CN" sz="2000" dirty="0" smtClean="0">
                <a:solidFill>
                  <a:srgbClr val="FF3300"/>
                </a:solidFill>
                <a:latin typeface="Times New Roman" panose="02020603050405020304" pitchFamily="18" charset="0"/>
              </a:rPr>
              <a:t>n</a:t>
            </a:r>
            <a:r>
              <a:rPr lang="en-US" altLang="zh-CN" sz="2000" dirty="0" smtClean="0">
                <a:latin typeface="Times New Roman" panose="02020603050405020304" pitchFamily="18" charset="0"/>
              </a:rPr>
              <a:t>otice. </a:t>
            </a:r>
            <a:r>
              <a:rPr lang="en-US" altLang="zh-CN" sz="2000" dirty="0" smtClean="0">
                <a:solidFill>
                  <a:srgbClr val="FF3300"/>
                </a:solidFill>
                <a:latin typeface="Times New Roman" panose="02020603050405020304" pitchFamily="18" charset="0"/>
              </a:rPr>
              <a:t>G</a:t>
            </a:r>
            <a:r>
              <a:rPr lang="en-US" altLang="zh-CN" sz="2000" dirty="0" smtClean="0">
                <a:latin typeface="Times New Roman" panose="02020603050405020304" pitchFamily="18" charset="0"/>
              </a:rPr>
              <a:t>rave </a:t>
            </a:r>
            <a:r>
              <a:rPr lang="en-US" altLang="zh-CN" sz="2000" dirty="0" smtClean="0">
                <a:solidFill>
                  <a:srgbClr val="FF3300"/>
                </a:solidFill>
                <a:latin typeface="Times New Roman" panose="02020603050405020304" pitchFamily="18" charset="0"/>
              </a:rPr>
              <a:t>s</a:t>
            </a:r>
            <a:r>
              <a:rPr lang="en-US" altLang="zh-CN" sz="2000" dirty="0" smtClean="0">
                <a:latin typeface="Times New Roman" panose="02020603050405020304" pitchFamily="18" charset="0"/>
              </a:rPr>
              <a:t>ituation </a:t>
            </a:r>
            <a:r>
              <a:rPr lang="en-US" altLang="zh-CN" sz="2000" dirty="0" smtClean="0">
                <a:solidFill>
                  <a:srgbClr val="FF3300"/>
                </a:solidFill>
                <a:latin typeface="Times New Roman" panose="02020603050405020304" pitchFamily="18" charset="0"/>
              </a:rPr>
              <a:t>a</a:t>
            </a:r>
            <a:r>
              <a:rPr lang="en-US" altLang="zh-CN" sz="2000" dirty="0" smtClean="0">
                <a:latin typeface="Times New Roman" panose="02020603050405020304" pitchFamily="18" charset="0"/>
              </a:rPr>
              <a:t>ffecting </a:t>
            </a:r>
            <a:r>
              <a:rPr lang="en-US" altLang="zh-CN" sz="2000" dirty="0" smtClean="0">
                <a:solidFill>
                  <a:srgbClr val="FF3300"/>
                </a:solidFill>
                <a:latin typeface="Times New Roman" panose="02020603050405020304" pitchFamily="18" charset="0"/>
              </a:rPr>
              <a:t>i</a:t>
            </a:r>
            <a:r>
              <a:rPr lang="en-US" altLang="zh-CN" sz="2000" dirty="0" smtClean="0">
                <a:latin typeface="Times New Roman" panose="02020603050405020304" pitchFamily="18" charset="0"/>
              </a:rPr>
              <a:t>nternational</a:t>
            </a:r>
            <a:r>
              <a:rPr lang="en-US" altLang="zh-CN" sz="2000" dirty="0" smtClean="0">
                <a:solidFill>
                  <a:srgbClr val="FF3300"/>
                </a:solidFill>
                <a:latin typeface="Times New Roman" panose="02020603050405020304" pitchFamily="18" charset="0"/>
              </a:rPr>
              <a:t> l</a:t>
            </a:r>
            <a:r>
              <a:rPr lang="en-US" altLang="zh-CN" sz="2000" dirty="0" smtClean="0">
                <a:latin typeface="Times New Roman" panose="02020603050405020304" pitchFamily="18" charset="0"/>
              </a:rPr>
              <a:t>aw. </a:t>
            </a:r>
            <a:r>
              <a:rPr lang="en-US" altLang="zh-CN" sz="2000" dirty="0" smtClean="0">
                <a:solidFill>
                  <a:srgbClr val="FF3300"/>
                </a:solidFill>
                <a:latin typeface="Times New Roman" panose="02020603050405020304" pitchFamily="18" charset="0"/>
              </a:rPr>
              <a:t>S</a:t>
            </a:r>
            <a:r>
              <a:rPr lang="en-US" altLang="zh-CN" sz="2000" dirty="0" smtClean="0">
                <a:latin typeface="Times New Roman" panose="02020603050405020304" pitchFamily="18" charset="0"/>
              </a:rPr>
              <a:t>tatement </a:t>
            </a:r>
            <a:r>
              <a:rPr lang="en-US" altLang="zh-CN" sz="2000" dirty="0" smtClean="0">
                <a:solidFill>
                  <a:srgbClr val="FF3300"/>
                </a:solidFill>
                <a:latin typeface="Times New Roman" panose="02020603050405020304" pitchFamily="18" charset="0"/>
              </a:rPr>
              <a:t>f</a:t>
            </a:r>
            <a:r>
              <a:rPr lang="en-US" altLang="zh-CN" sz="2000" dirty="0" smtClean="0">
                <a:latin typeface="Times New Roman" panose="02020603050405020304" pitchFamily="18" charset="0"/>
              </a:rPr>
              <a:t>oreshadows</a:t>
            </a:r>
            <a:r>
              <a:rPr lang="en-US" altLang="zh-CN" sz="2000" dirty="0" smtClean="0">
                <a:solidFill>
                  <a:srgbClr val="FF3300"/>
                </a:solidFill>
                <a:latin typeface="Times New Roman" panose="02020603050405020304" pitchFamily="18" charset="0"/>
              </a:rPr>
              <a:t> r</a:t>
            </a:r>
            <a:r>
              <a:rPr lang="en-US" altLang="zh-CN" sz="2000" dirty="0" smtClean="0">
                <a:latin typeface="Times New Roman" panose="02020603050405020304" pitchFamily="18" charset="0"/>
              </a:rPr>
              <a:t>uin </a:t>
            </a:r>
            <a:r>
              <a:rPr lang="en-US" altLang="zh-CN" sz="2000" dirty="0" smtClean="0">
                <a:solidFill>
                  <a:srgbClr val="FF3300"/>
                </a:solidFill>
                <a:latin typeface="Times New Roman" panose="02020603050405020304" pitchFamily="18" charset="0"/>
              </a:rPr>
              <a:t>o</a:t>
            </a:r>
            <a:r>
              <a:rPr lang="en-US" altLang="zh-CN" sz="2000" dirty="0" smtClean="0">
                <a:latin typeface="Times New Roman" panose="02020603050405020304" pitchFamily="18" charset="0"/>
              </a:rPr>
              <a:t>f </a:t>
            </a:r>
            <a:r>
              <a:rPr lang="en-US" altLang="zh-CN" sz="2000" dirty="0" smtClean="0">
                <a:solidFill>
                  <a:srgbClr val="FF3300"/>
                </a:solidFill>
                <a:latin typeface="Times New Roman" panose="02020603050405020304" pitchFamily="18" charset="0"/>
              </a:rPr>
              <a:t>m</a:t>
            </a:r>
            <a:r>
              <a:rPr lang="en-US" altLang="zh-CN" sz="2000" dirty="0" smtClean="0">
                <a:latin typeface="Times New Roman" panose="02020603050405020304" pitchFamily="18" charset="0"/>
              </a:rPr>
              <a:t>any </a:t>
            </a:r>
            <a:r>
              <a:rPr lang="en-US" altLang="zh-CN" sz="2000" dirty="0" smtClean="0">
                <a:solidFill>
                  <a:srgbClr val="FF3300"/>
                </a:solidFill>
                <a:latin typeface="Times New Roman" panose="02020603050405020304" pitchFamily="18" charset="0"/>
              </a:rPr>
              <a:t>n</a:t>
            </a:r>
            <a:r>
              <a:rPr lang="en-US" altLang="zh-CN" sz="2000" dirty="0" smtClean="0">
                <a:latin typeface="Times New Roman" panose="02020603050405020304" pitchFamily="18" charset="0"/>
              </a:rPr>
              <a:t>eutrals. </a:t>
            </a:r>
            <a:r>
              <a:rPr lang="en-US" altLang="zh-CN" sz="2000" dirty="0" smtClean="0">
                <a:solidFill>
                  <a:srgbClr val="FF3300"/>
                </a:solidFill>
                <a:latin typeface="Times New Roman" panose="02020603050405020304" pitchFamily="18" charset="0"/>
              </a:rPr>
              <a:t>Y</a:t>
            </a:r>
            <a:r>
              <a:rPr lang="en-US" altLang="zh-CN" sz="2000" dirty="0" smtClean="0">
                <a:latin typeface="Times New Roman" panose="02020603050405020304" pitchFamily="18" charset="0"/>
              </a:rPr>
              <a:t>ellow </a:t>
            </a:r>
            <a:r>
              <a:rPr lang="en-US" altLang="zh-CN" sz="2000" dirty="0" smtClean="0">
                <a:solidFill>
                  <a:srgbClr val="FF3300"/>
                </a:solidFill>
                <a:latin typeface="Times New Roman" panose="02020603050405020304" pitchFamily="18" charset="0"/>
              </a:rPr>
              <a:t>j</a:t>
            </a:r>
            <a:r>
              <a:rPr lang="en-US" altLang="zh-CN" sz="2000" dirty="0" smtClean="0">
                <a:latin typeface="Times New Roman" panose="02020603050405020304" pitchFamily="18" charset="0"/>
              </a:rPr>
              <a:t>ournals </a:t>
            </a:r>
            <a:r>
              <a:rPr lang="en-US" altLang="zh-CN" sz="2000" dirty="0" smtClean="0">
                <a:solidFill>
                  <a:srgbClr val="FF3300"/>
                </a:solidFill>
                <a:latin typeface="Times New Roman" panose="02020603050405020304" pitchFamily="18" charset="0"/>
              </a:rPr>
              <a:t>u</a:t>
            </a:r>
            <a:r>
              <a:rPr lang="en-US" altLang="zh-CN" sz="2000" dirty="0" smtClean="0">
                <a:latin typeface="Times New Roman" panose="02020603050405020304" pitchFamily="18" charset="0"/>
              </a:rPr>
              <a:t>nifying </a:t>
            </a:r>
            <a:r>
              <a:rPr lang="en-US" altLang="zh-CN" sz="2000" dirty="0" smtClean="0">
                <a:solidFill>
                  <a:srgbClr val="FF3300"/>
                </a:solidFill>
                <a:latin typeface="Times New Roman" panose="02020603050405020304" pitchFamily="18" charset="0"/>
              </a:rPr>
              <a:t>n</a:t>
            </a:r>
            <a:r>
              <a:rPr lang="en-US" altLang="zh-CN" sz="2000" dirty="0" smtClean="0">
                <a:latin typeface="Times New Roman" panose="02020603050405020304" pitchFamily="18" charset="0"/>
              </a:rPr>
              <a:t>ational </a:t>
            </a:r>
            <a:r>
              <a:rPr lang="en-US" altLang="zh-CN" sz="2000" dirty="0" smtClean="0">
                <a:solidFill>
                  <a:srgbClr val="FF3300"/>
                </a:solidFill>
                <a:latin typeface="Times New Roman" panose="02020603050405020304" pitchFamily="18" charset="0"/>
              </a:rPr>
              <a:t>e</a:t>
            </a:r>
            <a:r>
              <a:rPr lang="en-US" altLang="zh-CN" sz="2000" dirty="0" smtClean="0">
                <a:latin typeface="Times New Roman" panose="02020603050405020304" pitchFamily="18" charset="0"/>
              </a:rPr>
              <a:t>xcitement </a:t>
            </a:r>
            <a:r>
              <a:rPr lang="en-US" altLang="zh-CN" sz="2000" dirty="0" smtClean="0">
                <a:solidFill>
                  <a:srgbClr val="FF3300"/>
                </a:solidFill>
                <a:latin typeface="Times New Roman" panose="02020603050405020304" pitchFamily="18" charset="0"/>
              </a:rPr>
              <a:t>i</a:t>
            </a:r>
            <a:r>
              <a:rPr lang="en-US" altLang="zh-CN" sz="2000" dirty="0" smtClean="0">
                <a:latin typeface="Times New Roman" panose="02020603050405020304" pitchFamily="18" charset="0"/>
              </a:rPr>
              <a:t>mmensely. </a:t>
            </a:r>
          </a:p>
          <a:p>
            <a:pPr eaLnBrk="1" hangingPunct="1">
              <a:lnSpc>
                <a:spcPct val="150000"/>
              </a:lnSpc>
              <a:buFont typeface="Wingdings" panose="05000000000000000000" pitchFamily="2" charset="2"/>
              <a:buNone/>
            </a:pPr>
            <a:r>
              <a:rPr lang="en-US" altLang="zh-CN" sz="2000" dirty="0" smtClean="0">
                <a:latin typeface="Times New Roman" panose="02020603050405020304" pitchFamily="18" charset="0"/>
              </a:rPr>
              <a:t>     A</a:t>
            </a:r>
            <a:r>
              <a:rPr lang="en-US" altLang="zh-CN" sz="2000" dirty="0" smtClean="0">
                <a:solidFill>
                  <a:srgbClr val="FF3300"/>
                </a:solidFill>
                <a:latin typeface="Times New Roman" panose="02020603050405020304" pitchFamily="18" charset="0"/>
              </a:rPr>
              <a:t>p</a:t>
            </a:r>
            <a:r>
              <a:rPr lang="en-US" altLang="zh-CN" sz="2000" dirty="0" smtClean="0">
                <a:latin typeface="Times New Roman" panose="02020603050405020304" pitchFamily="18" charset="0"/>
              </a:rPr>
              <a:t>parently n</a:t>
            </a:r>
            <a:r>
              <a:rPr lang="en-US" altLang="zh-CN" sz="2000" dirty="0" smtClean="0">
                <a:solidFill>
                  <a:srgbClr val="FF3300"/>
                </a:solidFill>
                <a:latin typeface="Times New Roman" panose="02020603050405020304" pitchFamily="18" charset="0"/>
              </a:rPr>
              <a:t>e</a:t>
            </a:r>
            <a:r>
              <a:rPr lang="en-US" altLang="zh-CN" sz="2000" dirty="0" smtClean="0">
                <a:latin typeface="Times New Roman" panose="02020603050405020304" pitchFamily="18" charset="0"/>
              </a:rPr>
              <a:t>utral’s p</a:t>
            </a:r>
            <a:r>
              <a:rPr lang="en-US" altLang="zh-CN" sz="2000" dirty="0" smtClean="0">
                <a:solidFill>
                  <a:srgbClr val="FF3300"/>
                </a:solidFill>
                <a:latin typeface="Times New Roman" panose="02020603050405020304" pitchFamily="18" charset="0"/>
              </a:rPr>
              <a:t>r</a:t>
            </a:r>
            <a:r>
              <a:rPr lang="en-US" altLang="zh-CN" sz="2000" dirty="0" smtClean="0">
                <a:latin typeface="Times New Roman" panose="02020603050405020304" pitchFamily="18" charset="0"/>
              </a:rPr>
              <a:t>otest i</a:t>
            </a:r>
            <a:r>
              <a:rPr lang="en-US" altLang="zh-CN" sz="2000" dirty="0" smtClean="0">
                <a:solidFill>
                  <a:srgbClr val="FF3300"/>
                </a:solidFill>
                <a:latin typeface="Times New Roman" panose="02020603050405020304" pitchFamily="18" charset="0"/>
              </a:rPr>
              <a:t>s </a:t>
            </a:r>
            <a:r>
              <a:rPr lang="en-US" altLang="zh-CN" sz="2000" dirty="0" smtClean="0">
                <a:latin typeface="Times New Roman" panose="02020603050405020304" pitchFamily="18" charset="0"/>
              </a:rPr>
              <a:t>t</a:t>
            </a:r>
            <a:r>
              <a:rPr lang="en-US" altLang="zh-CN" sz="2000" dirty="0" smtClean="0">
                <a:solidFill>
                  <a:srgbClr val="FF3300"/>
                </a:solidFill>
                <a:latin typeface="Times New Roman" panose="02020603050405020304" pitchFamily="18" charset="0"/>
              </a:rPr>
              <a:t>h</a:t>
            </a:r>
            <a:r>
              <a:rPr lang="en-US" altLang="zh-CN" sz="2000" dirty="0" smtClean="0">
                <a:latin typeface="Times New Roman" panose="02020603050405020304" pitchFamily="18" charset="0"/>
              </a:rPr>
              <a:t>oroughly d</a:t>
            </a:r>
            <a:r>
              <a:rPr lang="en-US" altLang="zh-CN" sz="2000" dirty="0" smtClean="0">
                <a:solidFill>
                  <a:srgbClr val="FF3300"/>
                </a:solidFill>
                <a:latin typeface="Times New Roman" panose="02020603050405020304" pitchFamily="18" charset="0"/>
              </a:rPr>
              <a:t>i</a:t>
            </a:r>
            <a:r>
              <a:rPr lang="en-US" altLang="zh-CN" sz="2000" dirty="0" smtClean="0">
                <a:latin typeface="Times New Roman" panose="02020603050405020304" pitchFamily="18" charset="0"/>
              </a:rPr>
              <a:t>scounted a</a:t>
            </a:r>
            <a:r>
              <a:rPr lang="en-US" altLang="zh-CN" sz="2000" dirty="0" smtClean="0">
                <a:solidFill>
                  <a:srgbClr val="FF3300"/>
                </a:solidFill>
                <a:latin typeface="Times New Roman" panose="02020603050405020304" pitchFamily="18" charset="0"/>
              </a:rPr>
              <a:t>n</a:t>
            </a:r>
            <a:r>
              <a:rPr lang="en-US" altLang="zh-CN" sz="2000" dirty="0" smtClean="0">
                <a:latin typeface="Times New Roman" panose="02020603050405020304" pitchFamily="18" charset="0"/>
              </a:rPr>
              <a:t>d i</a:t>
            </a:r>
            <a:r>
              <a:rPr lang="en-US" altLang="zh-CN" sz="2000" dirty="0" smtClean="0">
                <a:solidFill>
                  <a:srgbClr val="FF3300"/>
                </a:solidFill>
                <a:latin typeface="Times New Roman" panose="02020603050405020304" pitchFamily="18" charset="0"/>
              </a:rPr>
              <a:t>g</a:t>
            </a:r>
            <a:r>
              <a:rPr lang="en-US" altLang="zh-CN" sz="2000" dirty="0" smtClean="0">
                <a:latin typeface="Times New Roman" panose="02020603050405020304" pitchFamily="18" charset="0"/>
              </a:rPr>
              <a:t>nored. </a:t>
            </a:r>
            <a:r>
              <a:rPr lang="en-US" altLang="zh-CN" sz="2000" dirty="0" err="1" smtClean="0">
                <a:latin typeface="Times New Roman" panose="02020603050405020304" pitchFamily="18" charset="0"/>
              </a:rPr>
              <a:t>I</a:t>
            </a:r>
            <a:r>
              <a:rPr lang="en-US" altLang="zh-CN" sz="2000" dirty="0" err="1" smtClean="0">
                <a:solidFill>
                  <a:srgbClr val="FF3300"/>
                </a:solidFill>
                <a:latin typeface="Times New Roman" panose="02020603050405020304" pitchFamily="18" charset="0"/>
              </a:rPr>
              <a:t>s</a:t>
            </a:r>
            <a:r>
              <a:rPr lang="en-US" altLang="zh-CN" sz="2000" dirty="0" err="1" smtClean="0">
                <a:latin typeface="Times New Roman" panose="02020603050405020304" pitchFamily="18" charset="0"/>
              </a:rPr>
              <a:t>man</a:t>
            </a:r>
            <a:r>
              <a:rPr lang="en-US" altLang="zh-CN" sz="2000" dirty="0" smtClean="0">
                <a:latin typeface="Times New Roman" panose="02020603050405020304" pitchFamily="18" charset="0"/>
              </a:rPr>
              <a:t> h</a:t>
            </a:r>
            <a:r>
              <a:rPr lang="en-US" altLang="zh-CN" sz="2000" dirty="0" smtClean="0">
                <a:solidFill>
                  <a:srgbClr val="FF3300"/>
                </a:solidFill>
                <a:latin typeface="Times New Roman" panose="02020603050405020304" pitchFamily="18" charset="0"/>
              </a:rPr>
              <a:t>a</a:t>
            </a:r>
            <a:r>
              <a:rPr lang="en-US" altLang="zh-CN" sz="2000" dirty="0" smtClean="0">
                <a:latin typeface="Times New Roman" panose="02020603050405020304" pitchFamily="18" charset="0"/>
              </a:rPr>
              <a:t>rd h</a:t>
            </a:r>
            <a:r>
              <a:rPr lang="en-US" altLang="zh-CN" sz="2000" dirty="0" smtClean="0">
                <a:solidFill>
                  <a:srgbClr val="FF3300"/>
                </a:solidFill>
                <a:latin typeface="Times New Roman" panose="02020603050405020304" pitchFamily="18" charset="0"/>
              </a:rPr>
              <a:t>i</a:t>
            </a:r>
            <a:r>
              <a:rPr lang="en-US" altLang="zh-CN" sz="2000" dirty="0" smtClean="0">
                <a:latin typeface="Times New Roman" panose="02020603050405020304" pitchFamily="18" charset="0"/>
              </a:rPr>
              <a:t>t. B</a:t>
            </a:r>
            <a:r>
              <a:rPr lang="en-US" altLang="zh-CN" sz="2000" dirty="0" smtClean="0">
                <a:solidFill>
                  <a:srgbClr val="FF3300"/>
                </a:solidFill>
                <a:latin typeface="Times New Roman" panose="02020603050405020304" pitchFamily="18" charset="0"/>
              </a:rPr>
              <a:t>l</a:t>
            </a:r>
            <a:r>
              <a:rPr lang="en-US" altLang="zh-CN" sz="2000" dirty="0" smtClean="0">
                <a:latin typeface="Times New Roman" panose="02020603050405020304" pitchFamily="18" charset="0"/>
              </a:rPr>
              <a:t>ockade i</a:t>
            </a:r>
            <a:r>
              <a:rPr lang="en-US" altLang="zh-CN" sz="2000" dirty="0" smtClean="0">
                <a:solidFill>
                  <a:srgbClr val="FF3300"/>
                </a:solidFill>
                <a:latin typeface="Times New Roman" panose="02020603050405020304" pitchFamily="18" charset="0"/>
              </a:rPr>
              <a:t>s</a:t>
            </a:r>
            <a:r>
              <a:rPr lang="en-US" altLang="zh-CN" sz="2000" dirty="0" smtClean="0">
                <a:latin typeface="Times New Roman" panose="02020603050405020304" pitchFamily="18" charset="0"/>
              </a:rPr>
              <a:t>sue a</a:t>
            </a:r>
            <a:r>
              <a:rPr lang="en-US" altLang="zh-CN" sz="2000" dirty="0" smtClean="0">
                <a:solidFill>
                  <a:srgbClr val="FF3300"/>
                </a:solidFill>
                <a:latin typeface="Times New Roman" panose="02020603050405020304" pitchFamily="18" charset="0"/>
              </a:rPr>
              <a:t>f</a:t>
            </a:r>
            <a:r>
              <a:rPr lang="en-US" altLang="zh-CN" sz="2000" dirty="0" smtClean="0">
                <a:latin typeface="Times New Roman" panose="02020603050405020304" pitchFamily="18" charset="0"/>
              </a:rPr>
              <a:t>fects p</a:t>
            </a:r>
            <a:r>
              <a:rPr lang="en-US" altLang="zh-CN" sz="2000" dirty="0" smtClean="0">
                <a:solidFill>
                  <a:srgbClr val="FF3300"/>
                </a:solidFill>
                <a:latin typeface="Times New Roman" panose="02020603050405020304" pitchFamily="18" charset="0"/>
              </a:rPr>
              <a:t>r</a:t>
            </a:r>
            <a:r>
              <a:rPr lang="en-US" altLang="zh-CN" sz="2000" dirty="0" smtClean="0">
                <a:latin typeface="Times New Roman" panose="02020603050405020304" pitchFamily="18" charset="0"/>
              </a:rPr>
              <a:t>etext f</a:t>
            </a:r>
            <a:r>
              <a:rPr lang="en-US" altLang="zh-CN" sz="2000" dirty="0" smtClean="0">
                <a:solidFill>
                  <a:srgbClr val="FF3300"/>
                </a:solidFill>
                <a:latin typeface="Times New Roman" panose="02020603050405020304" pitchFamily="18" charset="0"/>
              </a:rPr>
              <a:t>o</a:t>
            </a:r>
            <a:r>
              <a:rPr lang="en-US" altLang="zh-CN" sz="2000" dirty="0" smtClean="0">
                <a:latin typeface="Times New Roman" panose="02020603050405020304" pitchFamily="18" charset="0"/>
              </a:rPr>
              <a:t>r e</a:t>
            </a:r>
            <a:r>
              <a:rPr lang="en-US" altLang="zh-CN" sz="2000" dirty="0" smtClean="0">
                <a:solidFill>
                  <a:srgbClr val="FF3300"/>
                </a:solidFill>
                <a:latin typeface="Times New Roman" panose="02020603050405020304" pitchFamily="18" charset="0"/>
              </a:rPr>
              <a:t>m</a:t>
            </a:r>
            <a:r>
              <a:rPr lang="en-US" altLang="zh-CN" sz="2000" dirty="0" smtClean="0">
                <a:latin typeface="Times New Roman" panose="02020603050405020304" pitchFamily="18" charset="0"/>
              </a:rPr>
              <a:t>bargo o</a:t>
            </a:r>
            <a:r>
              <a:rPr lang="en-US" altLang="zh-CN" sz="2000" dirty="0" smtClean="0">
                <a:solidFill>
                  <a:srgbClr val="FF3300"/>
                </a:solidFill>
                <a:latin typeface="Times New Roman" panose="02020603050405020304" pitchFamily="18" charset="0"/>
              </a:rPr>
              <a:t>n</a:t>
            </a:r>
            <a:r>
              <a:rPr lang="en-US" altLang="zh-CN" sz="2000" dirty="0" smtClean="0">
                <a:latin typeface="Times New Roman" panose="02020603050405020304" pitchFamily="18" charset="0"/>
              </a:rPr>
              <a:t> b</a:t>
            </a:r>
            <a:r>
              <a:rPr lang="en-US" altLang="zh-CN" sz="2000" dirty="0" smtClean="0">
                <a:solidFill>
                  <a:srgbClr val="FF3300"/>
                </a:solidFill>
                <a:latin typeface="Times New Roman" panose="02020603050405020304" pitchFamily="18" charset="0"/>
              </a:rPr>
              <a:t>y</a:t>
            </a:r>
            <a:r>
              <a:rPr lang="en-US" altLang="zh-CN" sz="2000" dirty="0" smtClean="0">
                <a:latin typeface="Times New Roman" panose="02020603050405020304" pitchFamily="18" charset="0"/>
              </a:rPr>
              <a:t>-products, e</a:t>
            </a:r>
            <a:r>
              <a:rPr lang="en-US" altLang="zh-CN" sz="2000" dirty="0" smtClean="0">
                <a:solidFill>
                  <a:srgbClr val="FF3300"/>
                </a:solidFill>
                <a:latin typeface="Times New Roman" panose="02020603050405020304" pitchFamily="18" charset="0"/>
              </a:rPr>
              <a:t>j</a:t>
            </a:r>
            <a:r>
              <a:rPr lang="en-US" altLang="zh-CN" sz="2000" dirty="0" smtClean="0">
                <a:latin typeface="Times New Roman" panose="02020603050405020304" pitchFamily="18" charset="0"/>
              </a:rPr>
              <a:t>ecting </a:t>
            </a:r>
            <a:r>
              <a:rPr lang="en-US" altLang="zh-CN" sz="2000" dirty="0" err="1" smtClean="0">
                <a:latin typeface="Times New Roman" panose="02020603050405020304" pitchFamily="18" charset="0"/>
              </a:rPr>
              <a:t>s</a:t>
            </a:r>
            <a:r>
              <a:rPr lang="en-US" altLang="zh-CN" sz="2000" dirty="0" err="1" smtClean="0">
                <a:solidFill>
                  <a:srgbClr val="FF3300"/>
                </a:solidFill>
                <a:latin typeface="Times New Roman" panose="02020603050405020304" pitchFamily="18" charset="0"/>
              </a:rPr>
              <a:t>u</a:t>
            </a:r>
            <a:r>
              <a:rPr lang="en-US" altLang="zh-CN" sz="2000" dirty="0" err="1" smtClean="0">
                <a:latin typeface="Times New Roman" panose="02020603050405020304" pitchFamily="18" charset="0"/>
              </a:rPr>
              <a:t>ets</a:t>
            </a:r>
            <a:r>
              <a:rPr lang="en-US" altLang="zh-CN" sz="2000" dirty="0" smtClean="0">
                <a:latin typeface="Times New Roman" panose="02020603050405020304" pitchFamily="18" charset="0"/>
              </a:rPr>
              <a:t> a</a:t>
            </a:r>
            <a:r>
              <a:rPr lang="en-US" altLang="zh-CN" sz="2000" dirty="0" smtClean="0">
                <a:solidFill>
                  <a:srgbClr val="FF3300"/>
                </a:solidFill>
                <a:latin typeface="Times New Roman" panose="02020603050405020304" pitchFamily="18" charset="0"/>
              </a:rPr>
              <a:t>n</a:t>
            </a:r>
            <a:r>
              <a:rPr lang="en-US" altLang="zh-CN" sz="2000" dirty="0" smtClean="0">
                <a:latin typeface="Times New Roman" panose="02020603050405020304" pitchFamily="18" charset="0"/>
              </a:rPr>
              <a:t>d v</a:t>
            </a:r>
            <a:r>
              <a:rPr lang="en-US" altLang="zh-CN" sz="2000" dirty="0" smtClean="0">
                <a:solidFill>
                  <a:srgbClr val="FF3300"/>
                </a:solidFill>
                <a:latin typeface="Times New Roman" panose="02020603050405020304" pitchFamily="18" charset="0"/>
              </a:rPr>
              <a:t>e</a:t>
            </a:r>
            <a:r>
              <a:rPr lang="en-US" altLang="zh-CN" sz="2000" dirty="0" smtClean="0">
                <a:latin typeface="Times New Roman" panose="02020603050405020304" pitchFamily="18" charset="0"/>
              </a:rPr>
              <a:t>getable o</a:t>
            </a:r>
            <a:r>
              <a:rPr lang="en-US" altLang="zh-CN" sz="2000" dirty="0" smtClean="0">
                <a:solidFill>
                  <a:srgbClr val="FF3300"/>
                </a:solidFill>
                <a:latin typeface="Times New Roman" panose="02020603050405020304" pitchFamily="18" charset="0"/>
              </a:rPr>
              <a:t>i</a:t>
            </a:r>
            <a:r>
              <a:rPr lang="en-US" altLang="zh-CN" sz="2000" dirty="0" smtClean="0">
                <a:latin typeface="Times New Roman" panose="02020603050405020304" pitchFamily="18" charset="0"/>
              </a:rPr>
              <a:t>ls. </a:t>
            </a:r>
          </a:p>
          <a:p>
            <a:pPr eaLnBrk="1" hangingPunct="1">
              <a:lnSpc>
                <a:spcPct val="150000"/>
              </a:lnSpc>
              <a:buFont typeface="Wingdings" panose="05000000000000000000" pitchFamily="2" charset="2"/>
              <a:buNone/>
            </a:pPr>
            <a:r>
              <a:rPr lang="en-US" altLang="zh-CN" sz="2000" dirty="0" smtClean="0">
                <a:latin typeface="Times New Roman" panose="02020603050405020304" pitchFamily="18" charset="0"/>
              </a:rPr>
              <a:t>     </a:t>
            </a:r>
            <a:r>
              <a:rPr lang="en-US" altLang="zh-CN" sz="2000" dirty="0" smtClean="0">
                <a:solidFill>
                  <a:srgbClr val="0000CC"/>
                </a:solidFill>
                <a:latin typeface="Times New Roman" panose="02020603050405020304" pitchFamily="18" charset="0"/>
              </a:rPr>
              <a:t>Pershing sails from NY June 1</a:t>
            </a:r>
            <a:endParaRPr lang="zh-CN" altLang="en-US" sz="2000" dirty="0" smtClean="0">
              <a:solidFill>
                <a:srgbClr val="0000CC"/>
              </a:solidFill>
              <a:latin typeface="Times New Roman" panose="02020603050405020304" pitchFamily="18"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 calcmode="lin" valueType="num">
                                      <p:cBhvr additive="base">
                                        <p:cTn id="7" dur="500" fill="hold"/>
                                        <p:tgtEl>
                                          <p:spTgt spid="184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7">
                                            <p:txEl>
                                              <p:pRg st="1" end="1"/>
                                            </p:txEl>
                                          </p:spTgt>
                                        </p:tgtEl>
                                        <p:attrNameLst>
                                          <p:attrName>style.visibility</p:attrName>
                                        </p:attrNameLst>
                                      </p:cBhvr>
                                      <p:to>
                                        <p:strVal val="visible"/>
                                      </p:to>
                                    </p:set>
                                    <p:anim calcmode="lin" valueType="num">
                                      <p:cBhvr additive="base">
                                        <p:cTn id="13" dur="500" fill="hold"/>
                                        <p:tgtEl>
                                          <p:spTgt spid="1843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anim calcmode="lin" valueType="num">
                                      <p:cBhvr additive="base">
                                        <p:cTn id="19" dur="500" fill="hold"/>
                                        <p:tgtEl>
                                          <p:spTgt spid="1843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r>
              <a:rPr lang="zh-CN" altLang="en-US" sz="3200" smtClean="0">
                <a:solidFill>
                  <a:srgbClr val="006666"/>
                </a:solidFill>
              </a:rPr>
              <a:t>隐写术和数字水印历史</a:t>
            </a:r>
            <a:r>
              <a:rPr lang="en-US" altLang="zh-CN" sz="3200" smtClean="0">
                <a:solidFill>
                  <a:srgbClr val="006666"/>
                </a:solidFill>
              </a:rPr>
              <a:t/>
            </a:r>
            <a:br>
              <a:rPr lang="en-US" altLang="zh-CN" sz="3200" smtClean="0">
                <a:solidFill>
                  <a:srgbClr val="006666"/>
                </a:solidFill>
              </a:rPr>
            </a:br>
            <a:r>
              <a:rPr lang="en-US" altLang="zh-CN" sz="3200" smtClean="0">
                <a:solidFill>
                  <a:srgbClr val="006666"/>
                </a:solidFill>
              </a:rPr>
              <a:t>                    ——</a:t>
            </a:r>
            <a:r>
              <a:rPr lang="zh-CN" altLang="en-US" sz="3200" smtClean="0">
                <a:solidFill>
                  <a:srgbClr val="006666"/>
                </a:solidFill>
              </a:rPr>
              <a:t>语言学型技术</a:t>
            </a:r>
            <a:endParaRPr lang="zh-CN" altLang="en-US" smtClean="0"/>
          </a:p>
        </p:txBody>
      </p:sp>
      <p:sp>
        <p:nvSpPr>
          <p:cNvPr id="19461" name="Rectangle 4"/>
          <p:cNvSpPr>
            <a:spLocks noGrp="1" noChangeArrowheads="1"/>
          </p:cNvSpPr>
          <p:nvPr>
            <p:ph type="body" idx="1"/>
          </p:nvPr>
        </p:nvSpPr>
        <p:spPr>
          <a:xfrm>
            <a:off x="1370013" y="1571625"/>
            <a:ext cx="7313612" cy="4370388"/>
          </a:xfrm>
        </p:spPr>
        <p:txBody>
          <a:bodyPr/>
          <a:lstStyle/>
          <a:p>
            <a:r>
              <a:rPr lang="zh-CN" altLang="en-US" dirty="0" smtClean="0"/>
              <a:t>卡登格子</a:t>
            </a:r>
            <a:endParaRPr lang="en-US" altLang="zh-CN" dirty="0" smtClean="0"/>
          </a:p>
          <a:p>
            <a:pPr lvl="1">
              <a:lnSpc>
                <a:spcPct val="90000"/>
              </a:lnSpc>
            </a:pPr>
            <a:r>
              <a:rPr lang="zh-CN" altLang="en-US" sz="2400" dirty="0" smtClean="0"/>
              <a:t>中国古代设计的信息隐藏方法中，发送者和接收者各持一张完全相同的、带有许多小孔的纸，这些孔的位置是被随机选定的。发送者将这张带有孔的纸覆盖在一张纸上，将秘密信息写在小孔的位置上，然后移去上面的纸，</a:t>
            </a:r>
            <a:r>
              <a:rPr lang="zh-CN" altLang="en-US" sz="2400" b="1" dirty="0" smtClean="0">
                <a:solidFill>
                  <a:srgbClr val="FF0000"/>
                </a:solidFill>
              </a:rPr>
              <a:t>根据下面的纸上留下的字和空余位置，编写一段普通的文章</a:t>
            </a:r>
            <a:r>
              <a:rPr lang="zh-CN" altLang="en-US" sz="2400" dirty="0" smtClean="0"/>
              <a:t>。接收者只要把带孔的纸覆盖在这段普通文字上，就可以</a:t>
            </a:r>
            <a:r>
              <a:rPr lang="zh-CN" altLang="en-US" sz="2400" b="1" dirty="0" smtClean="0">
                <a:solidFill>
                  <a:srgbClr val="0000CC"/>
                </a:solidFill>
              </a:rPr>
              <a:t>读出留在小孔中的秘密信息</a:t>
            </a:r>
          </a:p>
          <a:p>
            <a:pPr lvl="1">
              <a:lnSpc>
                <a:spcPct val="90000"/>
              </a:lnSpc>
            </a:pPr>
            <a:r>
              <a:rPr lang="zh-CN" altLang="en-US" sz="2400" dirty="0" smtClean="0"/>
              <a:t>在</a:t>
            </a:r>
            <a:r>
              <a:rPr lang="en-US" altLang="zh-CN" sz="2400" dirty="0" smtClean="0"/>
              <a:t>16</a:t>
            </a:r>
            <a:r>
              <a:rPr lang="zh-CN" altLang="en-US" sz="2400" dirty="0" smtClean="0"/>
              <a:t>世纪早期，意大利数学家</a:t>
            </a:r>
            <a:r>
              <a:rPr lang="en-US" altLang="zh-CN" sz="2400" dirty="0" err="1" smtClean="0"/>
              <a:t>Cardan</a:t>
            </a:r>
            <a:r>
              <a:rPr lang="en-US" altLang="zh-CN" sz="2400" dirty="0" smtClean="0"/>
              <a:t>(1501-1576)</a:t>
            </a:r>
            <a:r>
              <a:rPr lang="zh-CN" altLang="en-US" sz="2400" dirty="0" smtClean="0"/>
              <a:t>也发明了这种方法，这种方法现在被称作</a:t>
            </a:r>
            <a:r>
              <a:rPr lang="zh-CN" altLang="en-US" sz="2400" b="1" dirty="0" smtClean="0"/>
              <a:t>卡登格子法</a:t>
            </a:r>
          </a:p>
          <a:p>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 calcmode="lin" valueType="num">
                                      <p:cBhvr additive="base">
                                        <p:cTn id="7" dur="500" fill="hold"/>
                                        <p:tgtEl>
                                          <p:spTgt spid="194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61">
                                            <p:txEl>
                                              <p:pRg st="1" end="1"/>
                                            </p:txEl>
                                          </p:spTgt>
                                        </p:tgtEl>
                                        <p:attrNameLst>
                                          <p:attrName>style.visibility</p:attrName>
                                        </p:attrNameLst>
                                      </p:cBhvr>
                                      <p:to>
                                        <p:strVal val="visible"/>
                                      </p:to>
                                    </p:set>
                                    <p:anim calcmode="lin" valueType="num">
                                      <p:cBhvr additive="base">
                                        <p:cTn id="11" dur="500" fill="hold"/>
                                        <p:tgtEl>
                                          <p:spTgt spid="1946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46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461">
                                            <p:txEl>
                                              <p:pRg st="2" end="2"/>
                                            </p:txEl>
                                          </p:spTgt>
                                        </p:tgtEl>
                                        <p:attrNameLst>
                                          <p:attrName>style.visibility</p:attrName>
                                        </p:attrNameLst>
                                      </p:cBhvr>
                                      <p:to>
                                        <p:strVal val="visible"/>
                                      </p:to>
                                    </p:set>
                                    <p:anim calcmode="lin" valueType="num">
                                      <p:cBhvr additive="base">
                                        <p:cTn id="15" dur="500" fill="hold"/>
                                        <p:tgtEl>
                                          <p:spTgt spid="1946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46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pPr eaLnBrk="1" hangingPunct="1"/>
            <a:r>
              <a:rPr lang="zh-CN" altLang="en-US" smtClean="0"/>
              <a:t>提纲</a:t>
            </a:r>
          </a:p>
        </p:txBody>
      </p:sp>
      <p:sp>
        <p:nvSpPr>
          <p:cNvPr id="6149"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r>
              <a:rPr lang="zh-CN" altLang="en-US" b="1" dirty="0" smtClean="0">
                <a:solidFill>
                  <a:schemeClr val="hlink"/>
                </a:solidFill>
              </a:rPr>
              <a:t>隐写术和数字水印</a:t>
            </a:r>
          </a:p>
          <a:p>
            <a:pPr marL="0" indent="0" eaLnBrk="1" hangingPunct="1"/>
            <a:r>
              <a:rPr lang="zh-CN" altLang="en-US" dirty="0" smtClean="0">
                <a:solidFill>
                  <a:schemeClr val="hlink"/>
                </a:solidFill>
              </a:rPr>
              <a:t>隐写术和数字水印的历史</a:t>
            </a:r>
          </a:p>
          <a:p>
            <a:pPr marL="0" indent="0" eaLnBrk="1" hangingPunct="1"/>
            <a:r>
              <a:rPr lang="zh-CN" altLang="en-US" dirty="0" smtClean="0">
                <a:solidFill>
                  <a:schemeClr val="hlink"/>
                </a:solidFill>
              </a:rPr>
              <a:t>隐写术和数字水印的现状</a:t>
            </a:r>
          </a:p>
          <a:p>
            <a:pPr marL="0" indent="0" eaLnBrk="1" hangingPunct="1"/>
            <a:r>
              <a:rPr lang="zh-CN" altLang="en-US" dirty="0" smtClean="0">
                <a:solidFill>
                  <a:schemeClr val="hlink"/>
                </a:solidFill>
              </a:rPr>
              <a:t>信息隐藏的研究分支</a:t>
            </a:r>
          </a:p>
        </p:txBody>
      </p:sp>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zh-CN" altLang="en-US" sz="3200" smtClean="0">
                <a:solidFill>
                  <a:srgbClr val="006666"/>
                </a:solidFill>
              </a:rPr>
              <a:t>隐写术和数字水印历史</a:t>
            </a:r>
            <a:r>
              <a:rPr lang="en-US" altLang="zh-CN" sz="3200" smtClean="0">
                <a:solidFill>
                  <a:srgbClr val="006666"/>
                </a:solidFill>
              </a:rPr>
              <a:t/>
            </a:r>
            <a:br>
              <a:rPr lang="en-US" altLang="zh-CN" sz="3200" smtClean="0">
                <a:solidFill>
                  <a:srgbClr val="006666"/>
                </a:solidFill>
              </a:rPr>
            </a:br>
            <a:r>
              <a:rPr lang="en-US" altLang="zh-CN" sz="3200" smtClean="0">
                <a:solidFill>
                  <a:srgbClr val="006666"/>
                </a:solidFill>
              </a:rPr>
              <a:t>                    ——</a:t>
            </a:r>
            <a:r>
              <a:rPr lang="zh-CN" altLang="en-US" sz="3200" smtClean="0">
                <a:solidFill>
                  <a:srgbClr val="006666"/>
                </a:solidFill>
              </a:rPr>
              <a:t>语言学型技术</a:t>
            </a:r>
            <a:endParaRPr lang="zh-CN" altLang="en-US" smtClean="0"/>
          </a:p>
        </p:txBody>
      </p:sp>
      <p:sp>
        <p:nvSpPr>
          <p:cNvPr id="19461" name="Rectangle 4"/>
          <p:cNvSpPr>
            <a:spLocks noGrp="1" noChangeArrowheads="1"/>
          </p:cNvSpPr>
          <p:nvPr>
            <p:ph type="body" idx="1"/>
          </p:nvPr>
        </p:nvSpPr>
        <p:spPr>
          <a:xfrm>
            <a:off x="1370013" y="1571625"/>
            <a:ext cx="7313612" cy="4370388"/>
          </a:xfrm>
        </p:spPr>
        <p:txBody>
          <a:bodyPr/>
          <a:lstStyle/>
          <a:p>
            <a:r>
              <a:rPr lang="zh-CN" altLang="en-US" smtClean="0"/>
              <a:t>乐谱法</a:t>
            </a:r>
          </a:p>
        </p:txBody>
      </p:sp>
      <p:pic>
        <p:nvPicPr>
          <p:cNvPr id="1946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643188"/>
            <a:ext cx="7416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 calcmode="lin" valueType="num">
                                      <p:cBhvr additive="base">
                                        <p:cTn id="7" dur="500" fill="hold"/>
                                        <p:tgtEl>
                                          <p:spTgt spid="194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462"/>
                                        </p:tgtEl>
                                        <p:attrNameLst>
                                          <p:attrName>style.visibility</p:attrName>
                                        </p:attrNameLst>
                                      </p:cBhvr>
                                      <p:to>
                                        <p:strVal val="visible"/>
                                      </p:to>
                                    </p:set>
                                    <p:anim calcmode="lin" valueType="num">
                                      <p:cBhvr additive="base">
                                        <p:cTn id="13" dur="500" fill="hold"/>
                                        <p:tgtEl>
                                          <p:spTgt spid="19462"/>
                                        </p:tgtEl>
                                        <p:attrNameLst>
                                          <p:attrName>ppt_x</p:attrName>
                                        </p:attrNameLst>
                                      </p:cBhvr>
                                      <p:tavLst>
                                        <p:tav tm="0">
                                          <p:val>
                                            <p:strVal val="#ppt_x"/>
                                          </p:val>
                                        </p:tav>
                                        <p:tav tm="100000">
                                          <p:val>
                                            <p:strVal val="#ppt_x"/>
                                          </p:val>
                                        </p:tav>
                                      </p:tavLst>
                                    </p:anim>
                                    <p:anim calcmode="lin" valueType="num">
                                      <p:cBhvr additive="base">
                                        <p:cTn id="14"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lang="zh-CN" altLang="en-US" smtClean="0">
                <a:solidFill>
                  <a:srgbClr val="006666"/>
                </a:solidFill>
              </a:rPr>
              <a:t>隐写术和数字水印历史</a:t>
            </a:r>
            <a:r>
              <a:rPr lang="en-US" altLang="zh-CN" smtClean="0">
                <a:solidFill>
                  <a:srgbClr val="006666"/>
                </a:solidFill>
              </a:rPr>
              <a:t/>
            </a:r>
            <a:br>
              <a:rPr lang="en-US" altLang="zh-CN" smtClean="0">
                <a:solidFill>
                  <a:srgbClr val="006666"/>
                </a:solidFill>
              </a:rPr>
            </a:br>
            <a:r>
              <a:rPr lang="en-US" altLang="zh-CN" smtClean="0">
                <a:solidFill>
                  <a:srgbClr val="006666"/>
                </a:solidFill>
              </a:rPr>
              <a:t>               ——</a:t>
            </a:r>
            <a:r>
              <a:rPr lang="zh-CN" altLang="en-US" smtClean="0"/>
              <a:t>艺术作品中的隐写术</a:t>
            </a:r>
          </a:p>
        </p:txBody>
      </p:sp>
      <p:sp>
        <p:nvSpPr>
          <p:cNvPr id="40963" name="Rectangle 3"/>
          <p:cNvSpPr>
            <a:spLocks noGrp="1" noChangeArrowheads="1"/>
          </p:cNvSpPr>
          <p:nvPr>
            <p:ph type="body" idx="1"/>
          </p:nvPr>
        </p:nvSpPr>
        <p:spPr/>
        <p:txBody>
          <a:bodyPr/>
          <a:lstStyle/>
          <a:p>
            <a:pPr>
              <a:lnSpc>
                <a:spcPct val="90000"/>
              </a:lnSpc>
            </a:pPr>
            <a:r>
              <a:rPr lang="zh-CN" altLang="en-US" sz="2800" dirty="0" smtClean="0"/>
              <a:t>在艺术作品中的隐写术</a:t>
            </a:r>
          </a:p>
          <a:p>
            <a:pPr lvl="1">
              <a:lnSpc>
                <a:spcPct val="90000"/>
              </a:lnSpc>
            </a:pPr>
            <a:r>
              <a:rPr lang="zh-CN" altLang="en-US" sz="2400" dirty="0" smtClean="0"/>
              <a:t>在一些变形夸张的绘画作品中，从正面看是一种景象，侧面看又是另一种景象，这其中就可以</a:t>
            </a:r>
            <a:r>
              <a:rPr lang="zh-CN" altLang="en-US" sz="2400" dirty="0" smtClean="0">
                <a:solidFill>
                  <a:srgbClr val="FF0000"/>
                </a:solidFill>
              </a:rPr>
              <a:t>隐含作者的一些政治主张或异教思想</a:t>
            </a:r>
          </a:p>
        </p:txBody>
      </p:sp>
      <p:pic>
        <p:nvPicPr>
          <p:cNvPr id="7" name="图片 2" descr="1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735388"/>
            <a:ext cx="2419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2" descr="http://hiphotos.baidu.com/zbcdj2008/pic/item/6bab42ca85b8edbac81768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75" y="3549650"/>
            <a:ext cx="5740400" cy="283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additive="base">
                                        <p:cTn id="7" dur="5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63">
                                            <p:txEl>
                                              <p:pRg st="1" end="1"/>
                                            </p:txEl>
                                          </p:spTgt>
                                        </p:tgtEl>
                                        <p:attrNameLst>
                                          <p:attrName>style.visibility</p:attrName>
                                        </p:attrNameLst>
                                      </p:cBhvr>
                                      <p:to>
                                        <p:strVal val="visible"/>
                                      </p:to>
                                    </p:set>
                                    <p:anim calcmode="lin" valueType="num">
                                      <p:cBhvr additive="base">
                                        <p:cTn id="13"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p:txBody>
          <a:bodyPr/>
          <a:lstStyle/>
          <a:p>
            <a:r>
              <a:rPr lang="zh-CN" altLang="en-US" dirty="0" smtClean="0"/>
              <a:t>纸张中的水印</a:t>
            </a:r>
            <a:endParaRPr lang="en-US" altLang="zh-CN" dirty="0" smtClean="0"/>
          </a:p>
          <a:p>
            <a:pPr lvl="1"/>
            <a:r>
              <a:rPr lang="zh-CN" altLang="en-US" dirty="0" smtClean="0"/>
              <a:t>水印是从特定角度观察时才显现的纸张上的图案，主要用于</a:t>
            </a:r>
            <a:r>
              <a:rPr lang="zh-CN" altLang="en-US" b="1" dirty="0" smtClean="0">
                <a:solidFill>
                  <a:srgbClr val="0000CC"/>
                </a:solidFill>
              </a:rPr>
              <a:t>防伪</a:t>
            </a:r>
            <a:r>
              <a:rPr lang="zh-CN" altLang="en-US" dirty="0" smtClean="0"/>
              <a:t>。</a:t>
            </a:r>
            <a:endParaRPr lang="en-US" altLang="zh-CN" dirty="0" smtClean="0"/>
          </a:p>
          <a:p>
            <a:pPr lvl="1"/>
            <a:r>
              <a:rPr lang="zh-CN" altLang="en-US" dirty="0" smtClean="0"/>
              <a:t>在造纸过程中，使用模具改变纸浆密度而形成的图案，称为水印。因为</a:t>
            </a:r>
            <a:r>
              <a:rPr lang="zh-CN" altLang="en-US" b="1" dirty="0" smtClean="0">
                <a:solidFill>
                  <a:srgbClr val="0000CC"/>
                </a:solidFill>
              </a:rPr>
              <a:t>印记是在纸浆还在水中时制作的</a:t>
            </a:r>
            <a:r>
              <a:rPr lang="zh-CN" altLang="en-US" dirty="0" smtClean="0"/>
              <a:t>，故而称为水印。</a:t>
            </a:r>
            <a:endParaRPr lang="en-US" altLang="zh-CN" dirty="0" smtClean="0"/>
          </a:p>
        </p:txBody>
      </p:sp>
      <p:sp>
        <p:nvSpPr>
          <p:cNvPr id="57350" name="Rectangle 2"/>
          <p:cNvSpPr>
            <a:spLocks noGrp="1" noChangeArrowheads="1"/>
          </p:cNvSpPr>
          <p:nvPr>
            <p:ph type="title"/>
          </p:nvPr>
        </p:nvSpPr>
        <p:spPr/>
        <p:txBody>
          <a:bodyPr/>
          <a:lstStyle/>
          <a:p>
            <a:pPr eaLnBrk="1" hangingPunct="1"/>
            <a:r>
              <a:rPr lang="zh-CN" altLang="en-US" sz="3200" smtClean="0">
                <a:solidFill>
                  <a:srgbClr val="006666"/>
                </a:solidFill>
              </a:rPr>
              <a:t>隐写术和数字水印历史</a:t>
            </a:r>
            <a:r>
              <a:rPr lang="en-US" altLang="zh-CN" sz="3200" smtClean="0">
                <a:solidFill>
                  <a:srgbClr val="006666"/>
                </a:solidFill>
              </a:rPr>
              <a:t/>
            </a:r>
            <a:br>
              <a:rPr lang="en-US" altLang="zh-CN" sz="3200" smtClean="0">
                <a:solidFill>
                  <a:srgbClr val="006666"/>
                </a:solidFill>
              </a:rPr>
            </a:br>
            <a:r>
              <a:rPr lang="en-US" altLang="zh-CN" sz="3200" smtClean="0">
                <a:solidFill>
                  <a:srgbClr val="006666"/>
                </a:solidFill>
              </a:rPr>
              <a:t>                    ——</a:t>
            </a:r>
            <a:r>
              <a:rPr lang="zh-CN" altLang="en-US" sz="3200" smtClean="0">
                <a:solidFill>
                  <a:srgbClr val="006666"/>
                </a:solidFill>
              </a:rPr>
              <a:t>版权保护型技术</a:t>
            </a:r>
            <a:endParaRPr lang="zh-CN" altLang="en-US" sz="4000" smtClean="0"/>
          </a:p>
        </p:txBody>
      </p:sp>
    </p:spTree>
    <p:extLst>
      <p:ext uri="{BB962C8B-B14F-4D97-AF65-F5344CB8AC3E}">
        <p14:creationId xmlns:p14="http://schemas.microsoft.com/office/powerpoint/2010/main" val="10012393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anim calcmode="lin" valueType="num">
                                      <p:cBhvr additive="base">
                                        <p:cTn id="11" dur="5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60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anim calcmode="lin" valueType="num">
                                      <p:cBhvr additive="base">
                                        <p:cTn id="15" dur="5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08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p:txBody>
          <a:bodyPr/>
          <a:lstStyle/>
          <a:p>
            <a:pPr lvl="1"/>
            <a:endParaRPr lang="en-US" altLang="zh-CN" dirty="0" smtClean="0"/>
          </a:p>
          <a:p>
            <a:pPr lvl="1"/>
            <a:endParaRPr lang="zh-CN" altLang="en-US" dirty="0" smtClean="0"/>
          </a:p>
        </p:txBody>
      </p:sp>
      <p:sp>
        <p:nvSpPr>
          <p:cNvPr id="57350" name="Rectangle 2"/>
          <p:cNvSpPr>
            <a:spLocks noGrp="1" noChangeArrowheads="1"/>
          </p:cNvSpPr>
          <p:nvPr>
            <p:ph type="title"/>
          </p:nvPr>
        </p:nvSpPr>
        <p:spPr/>
        <p:txBody>
          <a:bodyPr/>
          <a:lstStyle/>
          <a:p>
            <a:pPr eaLnBrk="1" hangingPunct="1"/>
            <a:r>
              <a:rPr lang="zh-CN" altLang="en-US" sz="3200" smtClean="0">
                <a:solidFill>
                  <a:srgbClr val="006666"/>
                </a:solidFill>
              </a:rPr>
              <a:t>隐写术和数字水印历史</a:t>
            </a:r>
            <a:r>
              <a:rPr lang="en-US" altLang="zh-CN" sz="3200" smtClean="0">
                <a:solidFill>
                  <a:srgbClr val="006666"/>
                </a:solidFill>
              </a:rPr>
              <a:t/>
            </a:r>
            <a:br>
              <a:rPr lang="en-US" altLang="zh-CN" sz="3200" smtClean="0">
                <a:solidFill>
                  <a:srgbClr val="006666"/>
                </a:solidFill>
              </a:rPr>
            </a:br>
            <a:r>
              <a:rPr lang="en-US" altLang="zh-CN" sz="3200" smtClean="0">
                <a:solidFill>
                  <a:srgbClr val="006666"/>
                </a:solidFill>
              </a:rPr>
              <a:t>                    ——</a:t>
            </a:r>
            <a:r>
              <a:rPr lang="zh-CN" altLang="en-US" sz="3200" smtClean="0">
                <a:solidFill>
                  <a:srgbClr val="006666"/>
                </a:solidFill>
              </a:rPr>
              <a:t>版权保护型技术</a:t>
            </a:r>
            <a:endParaRPr lang="zh-CN" altLang="en-US" sz="4000" smtClean="0"/>
          </a:p>
        </p:txBody>
      </p:sp>
      <p:pic>
        <p:nvPicPr>
          <p:cNvPr id="9" name="图片 8"/>
          <p:cNvPicPr>
            <a:picLocks noChangeAspect="1"/>
          </p:cNvPicPr>
          <p:nvPr/>
        </p:nvPicPr>
        <p:blipFill>
          <a:blip r:embed="rId3"/>
          <a:stretch>
            <a:fillRect/>
          </a:stretch>
        </p:blipFill>
        <p:spPr>
          <a:xfrm>
            <a:off x="3923928" y="1628800"/>
            <a:ext cx="4415582" cy="4698719"/>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395536" y="2420888"/>
            <a:ext cx="3240360" cy="2677656"/>
          </a:xfrm>
          <a:prstGeom prst="rect">
            <a:avLst/>
          </a:prstGeom>
          <a:noFill/>
        </p:spPr>
        <p:txBody>
          <a:bodyPr wrap="square" rtlCol="0">
            <a:spAutoFit/>
          </a:bodyPr>
          <a:lstStyle/>
          <a:p>
            <a:r>
              <a:rPr lang="zh-CN" altLang="en-US" dirty="0" smtClean="0"/>
              <a:t>      随着技术的进展，人们可以在纸张中加入水印。一些高级酒店成为首批使用者之一。这些酒店会</a:t>
            </a:r>
            <a:r>
              <a:rPr lang="zh-CN" altLang="en-US" dirty="0"/>
              <a:t>提供</a:t>
            </a:r>
            <a:r>
              <a:rPr lang="zh-CN" altLang="en-US" b="1" dirty="0" smtClean="0">
                <a:solidFill>
                  <a:srgbClr val="FF0000"/>
                </a:solidFill>
              </a:rPr>
              <a:t>含有酒店标识的信</a:t>
            </a:r>
            <a:r>
              <a:rPr lang="zh-CN" altLang="en-US" b="1" dirty="0">
                <a:solidFill>
                  <a:srgbClr val="FF0000"/>
                </a:solidFill>
              </a:rPr>
              <a:t>签</a:t>
            </a:r>
            <a:r>
              <a:rPr lang="zh-CN" altLang="en-US" b="1" dirty="0" smtClean="0">
                <a:solidFill>
                  <a:srgbClr val="FF0000"/>
                </a:solidFill>
              </a:rPr>
              <a:t>纸，彰显酒店的服务和档次</a:t>
            </a:r>
            <a:r>
              <a:rPr lang="zh-CN" altLang="en-US" dirty="0" smtClean="0"/>
              <a:t>。</a:t>
            </a:r>
            <a:endParaRPr lang="zh-CN" altLang="en-US" dirty="0"/>
          </a:p>
        </p:txBody>
      </p:sp>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pPr eaLnBrk="1" hangingPunct="1"/>
            <a:r>
              <a:rPr lang="zh-CN" altLang="en-US" sz="3200" dirty="0" smtClean="0">
                <a:solidFill>
                  <a:srgbClr val="006666"/>
                </a:solidFill>
              </a:rPr>
              <a:t>隐写术和数字水印历史</a:t>
            </a:r>
            <a:r>
              <a:rPr lang="en-US" altLang="zh-CN" sz="3200" dirty="0" smtClean="0">
                <a:solidFill>
                  <a:srgbClr val="006666"/>
                </a:solidFill>
              </a:rPr>
              <a:t/>
            </a:r>
            <a:br>
              <a:rPr lang="en-US" altLang="zh-CN" sz="3200" dirty="0" smtClean="0">
                <a:solidFill>
                  <a:srgbClr val="006666"/>
                </a:solidFill>
              </a:rPr>
            </a:br>
            <a:r>
              <a:rPr lang="en-US" altLang="zh-CN" sz="3200" dirty="0" smtClean="0">
                <a:solidFill>
                  <a:srgbClr val="006666"/>
                </a:solidFill>
              </a:rPr>
              <a:t>                    ——</a:t>
            </a:r>
            <a:r>
              <a:rPr lang="zh-CN" altLang="en-US" sz="3200" dirty="0" smtClean="0">
                <a:solidFill>
                  <a:srgbClr val="006666"/>
                </a:solidFill>
              </a:rPr>
              <a:t>版权保护型技术</a:t>
            </a:r>
            <a:endParaRPr lang="zh-CN" altLang="en-US" sz="4000" dirty="0" smtClean="0"/>
          </a:p>
        </p:txBody>
      </p:sp>
      <p:sp>
        <p:nvSpPr>
          <p:cNvPr id="46083" name="Rectangle 3"/>
          <p:cNvSpPr>
            <a:spLocks noGrp="1" noChangeArrowheads="1"/>
          </p:cNvSpPr>
          <p:nvPr>
            <p:ph idx="1"/>
          </p:nvPr>
        </p:nvSpPr>
        <p:spPr/>
        <p:txBody>
          <a:bodyPr/>
          <a:lstStyle/>
          <a:p>
            <a:pPr lvl="1"/>
            <a:r>
              <a:rPr lang="zh-CN" altLang="en-US" dirty="0" smtClean="0"/>
              <a:t>纸币中的水印</a:t>
            </a:r>
            <a:endParaRPr lang="en-US" altLang="zh-CN" dirty="0" smtClean="0"/>
          </a:p>
          <a:p>
            <a:pPr lvl="2"/>
            <a:r>
              <a:rPr lang="zh-CN" altLang="en-US" dirty="0" smtClean="0"/>
              <a:t>演示，纸币中的“秘密”</a:t>
            </a:r>
          </a:p>
        </p:txBody>
      </p:sp>
      <p:pic>
        <p:nvPicPr>
          <p:cNvPr id="8" name="图片 7"/>
          <p:cNvPicPr>
            <a:picLocks noChangeAspect="1"/>
          </p:cNvPicPr>
          <p:nvPr/>
        </p:nvPicPr>
        <p:blipFill>
          <a:blip r:embed="rId3"/>
          <a:stretch>
            <a:fillRect/>
          </a:stretch>
        </p:blipFill>
        <p:spPr>
          <a:xfrm>
            <a:off x="35497" y="2885188"/>
            <a:ext cx="6912768" cy="3568147"/>
          </a:xfrm>
          <a:prstGeom prst="rect">
            <a:avLst/>
          </a:prstGeom>
        </p:spPr>
      </p:pic>
      <p:pic>
        <p:nvPicPr>
          <p:cNvPr id="4" name="图片 3"/>
          <p:cNvPicPr>
            <a:picLocks noChangeAspect="1"/>
          </p:cNvPicPr>
          <p:nvPr/>
        </p:nvPicPr>
        <p:blipFill>
          <a:blip r:embed="rId4"/>
          <a:stretch>
            <a:fillRect/>
          </a:stretch>
        </p:blipFill>
        <p:spPr>
          <a:xfrm>
            <a:off x="6096888" y="3399437"/>
            <a:ext cx="2651576" cy="2695769"/>
          </a:xfrm>
          <a:prstGeom prst="rect">
            <a:avLst/>
          </a:prstGeom>
          <a:ln>
            <a:noFill/>
          </a:ln>
          <a:effectLst>
            <a:outerShdw blurRad="292100" dist="139700" dir="2700000" algn="tl" rotWithShape="0">
              <a:srgbClr val="333333">
                <a:alpha val="65000"/>
              </a:srgbClr>
            </a:outerShdw>
          </a:effectLst>
        </p:spPr>
      </p:pic>
      <p:sp>
        <p:nvSpPr>
          <p:cNvPr id="5" name="圆角矩形标注 4"/>
          <p:cNvSpPr/>
          <p:nvPr/>
        </p:nvSpPr>
        <p:spPr bwMode="auto">
          <a:xfrm>
            <a:off x="4470202" y="1283461"/>
            <a:ext cx="4638302" cy="1601727"/>
          </a:xfrm>
          <a:prstGeom prst="wedgeRoundRectCallout">
            <a:avLst>
              <a:gd name="adj1" fmla="val -57886"/>
              <a:gd name="adj2" fmla="val 35044"/>
              <a:gd name="adj3" fmla="val 16667"/>
            </a:avLst>
          </a:prstGeom>
          <a:ln>
            <a:headEnd type="none" w="sm" len="sm"/>
            <a:tailEnd type="none" w="sm" len="sm"/>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r>
              <a:rPr kumimoji="0" lang="zh-CN" altLang="en-US" sz="1800" dirty="0" smtClean="0">
                <a:solidFill>
                  <a:schemeClr val="tx1"/>
                </a:solidFill>
                <a:latin typeface="Verdana" pitchFamily="34" charset="0"/>
                <a:ea typeface="宋体" pitchFamily="2" charset="-122"/>
              </a:rPr>
              <a:t>固定头像水印：</a:t>
            </a:r>
            <a:endParaRPr kumimoji="0" lang="en-US" altLang="zh-CN" sz="1800" dirty="0" smtClean="0">
              <a:solidFill>
                <a:schemeClr val="tx1"/>
              </a:solidFill>
              <a:latin typeface="Verdana" pitchFamily="34" charset="0"/>
              <a:ea typeface="宋体" pitchFamily="2" charset="-122"/>
            </a:endParaRPr>
          </a:p>
          <a:p>
            <a:pPr eaLnBrk="1" hangingPunct="1"/>
            <a:endParaRPr kumimoji="0" lang="en-US" altLang="zh-CN" sz="1800" dirty="0" smtClean="0">
              <a:solidFill>
                <a:schemeClr val="tx1"/>
              </a:solidFill>
              <a:latin typeface="Verdana" pitchFamily="34" charset="0"/>
              <a:ea typeface="宋体" pitchFamily="2" charset="-122"/>
            </a:endParaRPr>
          </a:p>
          <a:p>
            <a:pPr eaLnBrk="1" hangingPunct="1"/>
            <a:r>
              <a:rPr kumimoji="0" lang="zh-CN" altLang="en-US" sz="1800" dirty="0" smtClean="0">
                <a:solidFill>
                  <a:schemeClr val="tx1"/>
                </a:solidFill>
                <a:latin typeface="Verdana" pitchFamily="34" charset="0"/>
                <a:ea typeface="宋体" pitchFamily="2" charset="-122"/>
              </a:rPr>
              <a:t>位于</a:t>
            </a:r>
            <a:r>
              <a:rPr kumimoji="0" lang="zh-CN" altLang="en-US" sz="1800" dirty="0">
                <a:solidFill>
                  <a:schemeClr val="tx1"/>
                </a:solidFill>
                <a:latin typeface="Verdana" pitchFamily="34" charset="0"/>
                <a:ea typeface="宋体" pitchFamily="2" charset="-122"/>
              </a:rPr>
              <a:t>票面正面左侧空白处，迎光透视，可见与主景图像相同、立体感很强的毛泽东头像水印。</a:t>
            </a:r>
            <a:endParaRPr kumimoji="0" lang="zh-CN" altLang="en-US" sz="1800" b="0" i="0" u="none" strike="noStrike" cap="none" normalizeH="0" baseline="0" dirty="0" smtClean="0">
              <a:ln>
                <a:noFill/>
              </a:ln>
              <a:solidFill>
                <a:schemeClr val="tx1"/>
              </a:solidFill>
              <a:effectLst/>
              <a:latin typeface="Verdana" pitchFamily="34" charset="0"/>
              <a:ea typeface="宋体" pitchFamily="2" charset="-122"/>
            </a:endParaRPr>
          </a:p>
        </p:txBody>
      </p:sp>
      <p:sp>
        <p:nvSpPr>
          <p:cNvPr id="11" name="椭圆 10"/>
          <p:cNvSpPr/>
          <p:nvPr/>
        </p:nvSpPr>
        <p:spPr bwMode="auto">
          <a:xfrm>
            <a:off x="323528" y="4293096"/>
            <a:ext cx="1440160" cy="1152128"/>
          </a:xfrm>
          <a:prstGeom prst="ellipse">
            <a:avLst/>
          </a:prstGeom>
          <a:noFill/>
          <a:ln w="12700" cap="flat" cmpd="sng" algn="ctr">
            <a:solidFill>
              <a:schemeClr val="tx1"/>
            </a:solidFill>
            <a:prstDash val="dash"/>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877901915"/>
      </p:ext>
    </p:extLst>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pPr eaLnBrk="1" hangingPunct="1"/>
            <a:r>
              <a:rPr lang="zh-CN" altLang="en-US" sz="3200" dirty="0" smtClean="0">
                <a:solidFill>
                  <a:srgbClr val="006666"/>
                </a:solidFill>
              </a:rPr>
              <a:t>隐写术和数字水印历史</a:t>
            </a:r>
            <a:r>
              <a:rPr lang="en-US" altLang="zh-CN" sz="3200" dirty="0" smtClean="0">
                <a:solidFill>
                  <a:srgbClr val="006666"/>
                </a:solidFill>
              </a:rPr>
              <a:t/>
            </a:r>
            <a:br>
              <a:rPr lang="en-US" altLang="zh-CN" sz="3200" dirty="0" smtClean="0">
                <a:solidFill>
                  <a:srgbClr val="006666"/>
                </a:solidFill>
              </a:rPr>
            </a:br>
            <a:r>
              <a:rPr lang="en-US" altLang="zh-CN" sz="3200" dirty="0" smtClean="0">
                <a:solidFill>
                  <a:srgbClr val="006666"/>
                </a:solidFill>
              </a:rPr>
              <a:t>                    ——</a:t>
            </a:r>
            <a:r>
              <a:rPr lang="zh-CN" altLang="en-US" sz="3200" dirty="0" smtClean="0">
                <a:solidFill>
                  <a:srgbClr val="006666"/>
                </a:solidFill>
              </a:rPr>
              <a:t>版权保护型技术</a:t>
            </a:r>
            <a:endParaRPr lang="zh-CN" altLang="en-US" sz="4000" dirty="0" smtClean="0"/>
          </a:p>
        </p:txBody>
      </p:sp>
      <p:sp>
        <p:nvSpPr>
          <p:cNvPr id="46083" name="Rectangle 3"/>
          <p:cNvSpPr>
            <a:spLocks noGrp="1" noChangeArrowheads="1"/>
          </p:cNvSpPr>
          <p:nvPr>
            <p:ph idx="1"/>
          </p:nvPr>
        </p:nvSpPr>
        <p:spPr/>
        <p:txBody>
          <a:bodyPr/>
          <a:lstStyle/>
          <a:p>
            <a:pPr lvl="1"/>
            <a:r>
              <a:rPr lang="zh-CN" altLang="en-US" dirty="0" smtClean="0"/>
              <a:t>纸币中的水印</a:t>
            </a:r>
            <a:endParaRPr lang="en-US" altLang="zh-CN" dirty="0" smtClean="0"/>
          </a:p>
          <a:p>
            <a:pPr lvl="2"/>
            <a:r>
              <a:rPr lang="zh-CN" altLang="en-US" dirty="0" smtClean="0"/>
              <a:t>演示，纸币中的“秘密”</a:t>
            </a:r>
          </a:p>
        </p:txBody>
      </p:sp>
      <p:pic>
        <p:nvPicPr>
          <p:cNvPr id="8" name="图片 7"/>
          <p:cNvPicPr>
            <a:picLocks noChangeAspect="1"/>
          </p:cNvPicPr>
          <p:nvPr/>
        </p:nvPicPr>
        <p:blipFill>
          <a:blip r:embed="rId3"/>
          <a:stretch>
            <a:fillRect/>
          </a:stretch>
        </p:blipFill>
        <p:spPr>
          <a:xfrm>
            <a:off x="179513" y="3163444"/>
            <a:ext cx="6373688" cy="3289892"/>
          </a:xfrm>
          <a:prstGeom prst="rect">
            <a:avLst/>
          </a:prstGeom>
        </p:spPr>
      </p:pic>
      <p:pic>
        <p:nvPicPr>
          <p:cNvPr id="7" name="图片 6"/>
          <p:cNvPicPr>
            <a:picLocks noChangeAspect="1"/>
          </p:cNvPicPr>
          <p:nvPr/>
        </p:nvPicPr>
        <p:blipFill>
          <a:blip r:embed="rId4"/>
          <a:stretch>
            <a:fillRect/>
          </a:stretch>
        </p:blipFill>
        <p:spPr>
          <a:xfrm>
            <a:off x="6128770" y="3683568"/>
            <a:ext cx="2285714" cy="2238095"/>
          </a:xfrm>
          <a:prstGeom prst="rect">
            <a:avLst/>
          </a:prstGeom>
          <a:ln>
            <a:noFill/>
          </a:ln>
          <a:effectLst>
            <a:outerShdw blurRad="292100" dist="139700" dir="2700000" algn="tl" rotWithShape="0">
              <a:srgbClr val="333333">
                <a:alpha val="65000"/>
              </a:srgbClr>
            </a:outerShdw>
          </a:effectLst>
        </p:spPr>
      </p:pic>
      <p:sp>
        <p:nvSpPr>
          <p:cNvPr id="13" name="圆角矩形标注 12"/>
          <p:cNvSpPr/>
          <p:nvPr/>
        </p:nvSpPr>
        <p:spPr bwMode="auto">
          <a:xfrm>
            <a:off x="4139953" y="1751012"/>
            <a:ext cx="4680520" cy="1421233"/>
          </a:xfrm>
          <a:prstGeom prst="wedgeRoundRectCallout">
            <a:avLst>
              <a:gd name="adj1" fmla="val 4533"/>
              <a:gd name="adj2" fmla="val 57354"/>
              <a:gd name="adj3" fmla="val 16667"/>
            </a:avLst>
          </a:prstGeom>
          <a:ln>
            <a:headEnd type="none" w="sm" len="sm"/>
            <a:tailEnd type="none" w="sm" len="sm"/>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r>
              <a:rPr kumimoji="0" lang="zh-CN" altLang="en-US" sz="1800" dirty="0" smtClean="0">
                <a:solidFill>
                  <a:schemeClr val="tx1"/>
                </a:solidFill>
                <a:latin typeface="Verdana" pitchFamily="34" charset="0"/>
                <a:ea typeface="宋体" pitchFamily="2" charset="-122"/>
              </a:rPr>
              <a:t>白水印：</a:t>
            </a:r>
            <a:endParaRPr kumimoji="0" lang="en-US" altLang="zh-CN" sz="1800" dirty="0" smtClean="0">
              <a:solidFill>
                <a:schemeClr val="tx1"/>
              </a:solidFill>
              <a:latin typeface="Verdana" pitchFamily="34" charset="0"/>
              <a:ea typeface="宋体" pitchFamily="2" charset="-122"/>
            </a:endParaRPr>
          </a:p>
          <a:p>
            <a:pPr eaLnBrk="1" hangingPunct="1"/>
            <a:endParaRPr kumimoji="0" lang="en-US" altLang="zh-CN" sz="1800" dirty="0" smtClean="0">
              <a:solidFill>
                <a:schemeClr val="tx1"/>
              </a:solidFill>
              <a:latin typeface="Verdana" pitchFamily="34" charset="0"/>
              <a:ea typeface="宋体" pitchFamily="2" charset="-122"/>
            </a:endParaRPr>
          </a:p>
          <a:p>
            <a:pPr eaLnBrk="1" hangingPunct="1"/>
            <a:r>
              <a:rPr lang="zh-CN" altLang="en-US" sz="1800" dirty="0">
                <a:solidFill>
                  <a:schemeClr val="tx1"/>
                </a:solidFill>
                <a:latin typeface="Times New Roman" pitchFamily="18" charset="0"/>
                <a:ea typeface="宋体" pitchFamily="2" charset="-122"/>
              </a:rPr>
              <a:t>位于正面双色异形横号码下方，迎光透视，可以看到透光性很强的水印“</a:t>
            </a:r>
            <a:r>
              <a:rPr lang="en-US" altLang="zh-CN" sz="1800" dirty="0">
                <a:solidFill>
                  <a:schemeClr val="tx1"/>
                </a:solidFill>
                <a:latin typeface="Times New Roman" pitchFamily="18" charset="0"/>
                <a:ea typeface="宋体" pitchFamily="2" charset="-122"/>
              </a:rPr>
              <a:t>100”</a:t>
            </a:r>
            <a:r>
              <a:rPr lang="zh-CN" altLang="en-US" sz="1800" dirty="0">
                <a:solidFill>
                  <a:schemeClr val="tx1"/>
                </a:solidFill>
                <a:latin typeface="Times New Roman" pitchFamily="18" charset="0"/>
                <a:ea typeface="宋体" pitchFamily="2" charset="-122"/>
              </a:rPr>
              <a:t>字样</a:t>
            </a:r>
            <a:r>
              <a:rPr lang="zh-CN" altLang="en-US" sz="1800" dirty="0" smtClean="0">
                <a:solidFill>
                  <a:schemeClr val="tx1"/>
                </a:solidFill>
                <a:latin typeface="Times New Roman" pitchFamily="18" charset="0"/>
                <a:ea typeface="宋体" pitchFamily="2" charset="-122"/>
              </a:rPr>
              <a:t>。</a:t>
            </a:r>
            <a:endParaRPr lang="zh-CN" altLang="en-US" sz="1800" dirty="0">
              <a:solidFill>
                <a:schemeClr val="tx1"/>
              </a:solidFill>
              <a:latin typeface="Times New Roman" pitchFamily="18" charset="0"/>
              <a:ea typeface="宋体" pitchFamily="2" charset="-122"/>
            </a:endParaRPr>
          </a:p>
        </p:txBody>
      </p:sp>
      <p:sp>
        <p:nvSpPr>
          <p:cNvPr id="6" name="椭圆 5"/>
          <p:cNvSpPr/>
          <p:nvPr/>
        </p:nvSpPr>
        <p:spPr bwMode="auto">
          <a:xfrm>
            <a:off x="1187624" y="5733256"/>
            <a:ext cx="864096" cy="432048"/>
          </a:xfrm>
          <a:prstGeom prst="ellipse">
            <a:avLst/>
          </a:prstGeom>
          <a:noFill/>
          <a:ln w="12700" cap="flat" cmpd="sng" algn="ctr">
            <a:solidFill>
              <a:schemeClr val="tx1"/>
            </a:solidFill>
            <a:prstDash val="dash"/>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461542844"/>
      </p:ext>
    </p:extLst>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pPr eaLnBrk="1" hangingPunct="1"/>
            <a:r>
              <a:rPr lang="zh-CN" altLang="en-US" smtClean="0">
                <a:solidFill>
                  <a:srgbClr val="006666"/>
                </a:solidFill>
              </a:rPr>
              <a:t>隐写术和数字水印历史</a:t>
            </a:r>
            <a:r>
              <a:rPr lang="en-US" altLang="zh-CN" smtClean="0"/>
              <a:t>——</a:t>
            </a:r>
            <a:r>
              <a:rPr lang="zh-CN" altLang="en-US" smtClean="0"/>
              <a:t>小结</a:t>
            </a: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smtClean="0"/>
              <a:t>古典隐写术和水印技术</a:t>
            </a:r>
          </a:p>
          <a:p>
            <a:pPr lvl="1" eaLnBrk="1" hangingPunct="1">
              <a:lnSpc>
                <a:spcPct val="150000"/>
              </a:lnSpc>
            </a:pPr>
            <a:r>
              <a:rPr lang="zh-CN" altLang="en-US" smtClean="0"/>
              <a:t>丰富想象力</a:t>
            </a:r>
          </a:p>
          <a:p>
            <a:pPr eaLnBrk="1" hangingPunct="1">
              <a:lnSpc>
                <a:spcPct val="150000"/>
              </a:lnSpc>
            </a:pPr>
            <a:r>
              <a:rPr lang="zh-CN" altLang="en-US" smtClean="0"/>
              <a:t>现代隐写术和数字水印技术</a:t>
            </a:r>
          </a:p>
          <a:p>
            <a:pPr lvl="1" eaLnBrk="1" hangingPunct="1">
              <a:lnSpc>
                <a:spcPct val="150000"/>
              </a:lnSpc>
            </a:pPr>
            <a:r>
              <a:rPr lang="zh-CN" altLang="en-US" smtClean="0"/>
              <a:t>数字信号处理、编码技术、统计分析</a:t>
            </a:r>
          </a:p>
          <a:p>
            <a:pPr lvl="1" eaLnBrk="1" hangingPunct="1">
              <a:lnSpc>
                <a:spcPct val="150000"/>
              </a:lnSpc>
            </a:pPr>
            <a:r>
              <a:rPr lang="zh-CN" altLang="en-US" smtClean="0"/>
              <a:t>感知系统的冗余</a:t>
            </a:r>
          </a:p>
          <a:p>
            <a:pPr eaLnBrk="1" hangingPunct="1">
              <a:buFont typeface="Wingdings" panose="05000000000000000000" pitchFamily="2" charset="2"/>
              <a:buNone/>
            </a:pPr>
            <a:endParaRPr lang="en-US" altLang="zh-CN" b="1"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p:txBody>
          <a:bodyPr/>
          <a:lstStyle/>
          <a:p>
            <a:pPr eaLnBrk="1" hangingPunct="1"/>
            <a:r>
              <a:rPr lang="zh-CN" altLang="en-US" smtClean="0"/>
              <a:t>提纲</a:t>
            </a:r>
          </a:p>
        </p:txBody>
      </p:sp>
      <p:sp>
        <p:nvSpPr>
          <p:cNvPr id="61445"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r>
              <a:rPr lang="zh-CN" altLang="en-US" smtClean="0">
                <a:solidFill>
                  <a:schemeClr val="hlink"/>
                </a:solidFill>
              </a:rPr>
              <a:t>隐写术和数字水印</a:t>
            </a:r>
          </a:p>
          <a:p>
            <a:pPr marL="0" indent="0" eaLnBrk="1" hangingPunct="1"/>
            <a:r>
              <a:rPr lang="zh-CN" altLang="en-US" smtClean="0">
                <a:solidFill>
                  <a:schemeClr val="hlink"/>
                </a:solidFill>
              </a:rPr>
              <a:t>隐写术和数字水印的历史</a:t>
            </a:r>
          </a:p>
          <a:p>
            <a:pPr marL="0" indent="0" eaLnBrk="1" hangingPunct="1"/>
            <a:r>
              <a:rPr lang="zh-CN" altLang="en-US" b="1" smtClean="0">
                <a:solidFill>
                  <a:schemeClr val="hlink"/>
                </a:solidFill>
              </a:rPr>
              <a:t>隐写术和数字水印的现状</a:t>
            </a:r>
          </a:p>
          <a:p>
            <a:pPr marL="0" indent="0" eaLnBrk="1" hangingPunct="1"/>
            <a:r>
              <a:rPr lang="zh-CN" altLang="en-US" smtClean="0">
                <a:solidFill>
                  <a:schemeClr val="hlink"/>
                </a:solidFill>
              </a:rPr>
              <a:t>信息隐藏的研究分支</a:t>
            </a:r>
          </a:p>
        </p:txBody>
      </p:sp>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p:txBody>
          <a:bodyPr/>
          <a:lstStyle/>
          <a:p>
            <a:pPr eaLnBrk="1" hangingPunct="1"/>
            <a:r>
              <a:rPr lang="zh-CN" altLang="en-US" sz="4000" dirty="0"/>
              <a:t>信息隐藏发展阶段</a:t>
            </a:r>
            <a:endParaRPr lang="zh-CN" altLang="en-US" sz="4000" dirty="0" smtClean="0"/>
          </a:p>
        </p:txBody>
      </p:sp>
      <p:sp>
        <p:nvSpPr>
          <p:cNvPr id="2" name="Rectangle 3" descr="Rectangle: Click to edit Master text styles&#10;Second level&#10;Third level&#10;Fourth level&#10;Fifth level"/>
          <p:cNvSpPr>
            <a:spLocks noGrp="1" noChangeArrowheads="1"/>
          </p:cNvSpPr>
          <p:nvPr>
            <p:ph sz="half" idx="1"/>
          </p:nvPr>
        </p:nvSpPr>
        <p:spPr>
          <a:xfrm>
            <a:off x="107504" y="1827213"/>
            <a:ext cx="5912296" cy="4114800"/>
          </a:xfrm>
        </p:spPr>
        <p:txBody>
          <a:bodyPr/>
          <a:lstStyle/>
          <a:p>
            <a:pPr eaLnBrk="1" hangingPunct="1">
              <a:lnSpc>
                <a:spcPct val="150000"/>
              </a:lnSpc>
            </a:pPr>
            <a:r>
              <a:rPr lang="en-US" altLang="zh-CN" dirty="0" smtClean="0"/>
              <a:t>20</a:t>
            </a:r>
            <a:r>
              <a:rPr lang="zh-CN" altLang="en-US" dirty="0" smtClean="0"/>
              <a:t>世纪</a:t>
            </a:r>
            <a:r>
              <a:rPr lang="en-US" altLang="zh-CN" dirty="0" smtClean="0"/>
              <a:t>90</a:t>
            </a:r>
            <a:r>
              <a:rPr lang="zh-CN" altLang="en-US" dirty="0" smtClean="0"/>
              <a:t>年代开始迅速发展</a:t>
            </a:r>
            <a:endParaRPr lang="en-US" altLang="zh-CN" dirty="0" smtClean="0"/>
          </a:p>
          <a:p>
            <a:pPr eaLnBrk="1" hangingPunct="1">
              <a:lnSpc>
                <a:spcPct val="150000"/>
              </a:lnSpc>
            </a:pPr>
            <a:r>
              <a:rPr lang="en-US" altLang="zh-CN" sz="2000" dirty="0" smtClean="0"/>
              <a:t>1992</a:t>
            </a:r>
            <a:r>
              <a:rPr lang="zh-CN" altLang="en-US" sz="2000" dirty="0" smtClean="0"/>
              <a:t>年国际上正式提出信息隐形研究。</a:t>
            </a:r>
            <a:endParaRPr lang="en-US" altLang="zh-CN" sz="2000" dirty="0" smtClean="0"/>
          </a:p>
          <a:p>
            <a:pPr eaLnBrk="1" hangingPunct="1">
              <a:lnSpc>
                <a:spcPct val="150000"/>
              </a:lnSpc>
            </a:pPr>
            <a:r>
              <a:rPr lang="en-US" altLang="zh-CN" sz="2000" dirty="0" smtClean="0"/>
              <a:t>1995</a:t>
            </a:r>
            <a:r>
              <a:rPr lang="zh-CN" altLang="en-US" sz="2000" dirty="0" smtClean="0"/>
              <a:t>年数字水印相关文献大量涌现。</a:t>
            </a:r>
          </a:p>
          <a:p>
            <a:pPr eaLnBrk="1" hangingPunct="1">
              <a:lnSpc>
                <a:spcPct val="150000"/>
              </a:lnSpc>
            </a:pPr>
            <a:r>
              <a:rPr lang="en-US" altLang="zh-CN" sz="2000" dirty="0" smtClean="0"/>
              <a:t>1996</a:t>
            </a:r>
            <a:r>
              <a:rPr lang="zh-CN" altLang="en-US" sz="2000" dirty="0" smtClean="0"/>
              <a:t>年国际第一届信息隐藏研讨会</a:t>
            </a:r>
            <a:r>
              <a:rPr lang="en-US" altLang="zh-CN" sz="2000" dirty="0" smtClean="0"/>
              <a:t>(IHW)</a:t>
            </a:r>
            <a:r>
              <a:rPr lang="zh-CN" altLang="en-US" sz="2000" dirty="0" smtClean="0"/>
              <a:t> 。</a:t>
            </a:r>
            <a:endParaRPr lang="en-US" altLang="zh-CN" sz="2000" dirty="0" smtClean="0"/>
          </a:p>
          <a:p>
            <a:pPr eaLnBrk="1" hangingPunct="1">
              <a:lnSpc>
                <a:spcPct val="150000"/>
              </a:lnSpc>
            </a:pPr>
            <a:r>
              <a:rPr lang="en-US" altLang="zh-CN" sz="2000" dirty="0" smtClean="0"/>
              <a:t>1999</a:t>
            </a:r>
            <a:r>
              <a:rPr lang="zh-CN" altLang="en-US" sz="2000" dirty="0" smtClean="0"/>
              <a:t>年中国第一届信息隐藏研讨会</a:t>
            </a:r>
            <a:r>
              <a:rPr lang="en-US" altLang="zh-CN" sz="2000" dirty="0" smtClean="0"/>
              <a:t>(CIHW)</a:t>
            </a:r>
            <a:r>
              <a:rPr lang="zh-CN" altLang="en-US" sz="2000" dirty="0" smtClean="0"/>
              <a:t>。</a:t>
            </a:r>
            <a:endParaRPr lang="en-US" altLang="zh-CN" sz="2000" dirty="0" smtClean="0"/>
          </a:p>
        </p:txBody>
      </p:sp>
      <p:graphicFrame>
        <p:nvGraphicFramePr>
          <p:cNvPr id="9" name="Object 6"/>
          <p:cNvGraphicFramePr>
            <a:graphicFrameLocks noGrp="1" noChangeAspect="1"/>
          </p:cNvGraphicFramePr>
          <p:nvPr>
            <p:ph sz="half" idx="2"/>
            <p:extLst>
              <p:ext uri="{D42A27DB-BD31-4B8C-83A1-F6EECF244321}">
                <p14:modId xmlns:p14="http://schemas.microsoft.com/office/powerpoint/2010/main" val="1130231122"/>
              </p:ext>
            </p:extLst>
          </p:nvPr>
        </p:nvGraphicFramePr>
        <p:xfrm>
          <a:off x="5436096" y="1789112"/>
          <a:ext cx="3581400" cy="41148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9"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信息隐藏发展阶段</a:t>
            </a:r>
            <a:endParaRPr lang="zh-CN" altLang="en-US" dirty="0"/>
          </a:p>
        </p:txBody>
      </p:sp>
      <p:sp>
        <p:nvSpPr>
          <p:cNvPr id="3" name="内容占位符 2"/>
          <p:cNvSpPr>
            <a:spLocks noGrp="1"/>
          </p:cNvSpPr>
          <p:nvPr>
            <p:ph idx="1"/>
          </p:nvPr>
        </p:nvSpPr>
        <p:spPr/>
        <p:txBody>
          <a:bodyPr/>
          <a:lstStyle/>
          <a:p>
            <a:r>
              <a:rPr lang="en-US" altLang="zh-CN" dirty="0" smtClean="0"/>
              <a:t>90</a:t>
            </a:r>
            <a:r>
              <a:rPr lang="zh-CN" altLang="en-US" dirty="0" smtClean="0"/>
              <a:t>年代，多个组织开始考虑将数字水印技术纳入标准</a:t>
            </a:r>
            <a:endParaRPr lang="en-US" altLang="zh-CN" dirty="0" smtClean="0"/>
          </a:p>
          <a:p>
            <a:pPr lvl="2"/>
            <a:r>
              <a:rPr lang="en-US" altLang="zh-CN" dirty="0" smtClean="0"/>
              <a:t>The Copy Protection Technical Working Group (CPTWG) </a:t>
            </a:r>
          </a:p>
          <a:p>
            <a:pPr lvl="2"/>
            <a:r>
              <a:rPr lang="en-US" altLang="zh-CN" dirty="0" smtClean="0"/>
              <a:t>The Secure Digital Music Initiative (SDMI)</a:t>
            </a:r>
          </a:p>
          <a:p>
            <a:pPr lvl="2"/>
            <a:r>
              <a:rPr lang="en-US" altLang="zh-CN" dirty="0" smtClean="0"/>
              <a:t>Two projects sponsored by the European Union, VIVA  and Talisman </a:t>
            </a:r>
          </a:p>
          <a:p>
            <a:pPr lvl="2"/>
            <a:r>
              <a:rPr lang="en-US" altLang="zh-CN" kern="1200" dirty="0" smtClean="0">
                <a:latin typeface="Times New Roman" pitchFamily="18" charset="0"/>
                <a:ea typeface="宋体" pitchFamily="2" charset="-122"/>
              </a:rPr>
              <a:t>The </a:t>
            </a:r>
            <a:r>
              <a:rPr lang="en-US" altLang="zh-CN" kern="1200" dirty="0">
                <a:latin typeface="Times New Roman" pitchFamily="18" charset="0"/>
                <a:ea typeface="宋体" pitchFamily="2" charset="-122"/>
              </a:rPr>
              <a:t>International Organization for </a:t>
            </a:r>
            <a:r>
              <a:rPr lang="en-US" altLang="zh-CN" kern="1200" dirty="0" smtClean="0">
                <a:latin typeface="Times New Roman" pitchFamily="18" charset="0"/>
                <a:ea typeface="宋体" pitchFamily="2" charset="-122"/>
              </a:rPr>
              <a:t>Standardization </a:t>
            </a:r>
            <a:r>
              <a:rPr lang="en-US" altLang="zh-CN" kern="1200" dirty="0">
                <a:latin typeface="Times New Roman" pitchFamily="18" charset="0"/>
                <a:ea typeface="宋体" pitchFamily="2" charset="-122"/>
              </a:rPr>
              <a:t>(ISO</a:t>
            </a:r>
            <a:r>
              <a:rPr lang="en-US" altLang="zh-CN" kern="1200" dirty="0" smtClean="0">
                <a:latin typeface="Times New Roman" pitchFamily="18" charset="0"/>
                <a:ea typeface="宋体" pitchFamily="2" charset="-122"/>
              </a:rPr>
              <a:t>)</a:t>
            </a:r>
          </a:p>
        </p:txBody>
      </p:sp>
    </p:spTree>
    <p:extLst>
      <p:ext uri="{BB962C8B-B14F-4D97-AF65-F5344CB8AC3E}">
        <p14:creationId xmlns:p14="http://schemas.microsoft.com/office/powerpoint/2010/main" val="218131007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zh-CN" altLang="en-US" smtClean="0"/>
              <a:t>典型隐写和数字水印系统</a:t>
            </a:r>
          </a:p>
        </p:txBody>
      </p:sp>
      <p:pic>
        <p:nvPicPr>
          <p:cNvPr id="819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23728" y="2276872"/>
            <a:ext cx="5848350" cy="2486025"/>
          </a:xfrm>
          <a:noFill/>
        </p:spPr>
      </p:pic>
      <p:sp>
        <p:nvSpPr>
          <p:cNvPr id="8199" name="TextBox 19"/>
          <p:cNvSpPr txBox="1">
            <a:spLocks noChangeArrowheads="1"/>
          </p:cNvSpPr>
          <p:nvPr/>
        </p:nvSpPr>
        <p:spPr bwMode="auto">
          <a:xfrm>
            <a:off x="392113" y="5286375"/>
            <a:ext cx="8359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Tahoma" panose="020B0604030504040204" pitchFamily="34" charset="0"/>
              </a:rPr>
              <a:t>图片源自</a:t>
            </a:r>
            <a:r>
              <a:rPr lang="en-US" altLang="zh-CN" sz="2400">
                <a:latin typeface="Tahoma" panose="020B0604030504040204" pitchFamily="34" charset="0"/>
              </a:rPr>
              <a:t>《Digital Watermarking and Steganography》</a:t>
            </a:r>
            <a:endParaRPr lang="zh-CN" altLang="en-US" sz="2400">
              <a:latin typeface="Tahoma" panose="020B0604030504040204" pitchFamily="34" charset="0"/>
            </a:endParaRPr>
          </a:p>
        </p:txBody>
      </p:sp>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信息隐藏发展阶段</a:t>
            </a:r>
            <a:endParaRPr lang="zh-CN" altLang="en-US" dirty="0"/>
          </a:p>
        </p:txBody>
      </p:sp>
      <p:sp>
        <p:nvSpPr>
          <p:cNvPr id="3" name="内容占位符 2"/>
          <p:cNvSpPr>
            <a:spLocks noGrp="1"/>
          </p:cNvSpPr>
          <p:nvPr>
            <p:ph idx="1"/>
          </p:nvPr>
        </p:nvSpPr>
        <p:spPr/>
        <p:txBody>
          <a:bodyPr/>
          <a:lstStyle/>
          <a:p>
            <a:r>
              <a:rPr lang="en-US" altLang="zh-CN" dirty="0" smtClean="0"/>
              <a:t>90</a:t>
            </a:r>
            <a:r>
              <a:rPr lang="zh-CN" altLang="en-US" dirty="0" smtClean="0"/>
              <a:t>年代后期，一些公司推出了水印产品</a:t>
            </a:r>
            <a:endParaRPr lang="en-US" altLang="zh-CN" dirty="0" smtClean="0"/>
          </a:p>
          <a:p>
            <a:pPr lvl="1"/>
            <a:r>
              <a:rPr lang="en-US" altLang="zh-CN" dirty="0" smtClean="0"/>
              <a:t>SDMI</a:t>
            </a:r>
            <a:r>
              <a:rPr lang="zh-CN" altLang="en-US" dirty="0" smtClean="0"/>
              <a:t>采用了</a:t>
            </a:r>
            <a:r>
              <a:rPr lang="en-US" altLang="zh-CN" kern="1200" dirty="0" err="1">
                <a:latin typeface="Times New Roman" pitchFamily="18" charset="0"/>
                <a:ea typeface="宋体" pitchFamily="2" charset="-122"/>
              </a:rPr>
              <a:t>Verance</a:t>
            </a:r>
            <a:r>
              <a:rPr lang="en-US" altLang="zh-CN" kern="1200" dirty="0">
                <a:latin typeface="Times New Roman" pitchFamily="18" charset="0"/>
                <a:ea typeface="宋体" pitchFamily="2" charset="-122"/>
              </a:rPr>
              <a:t> </a:t>
            </a:r>
            <a:r>
              <a:rPr lang="en-US" altLang="zh-CN" kern="1200" dirty="0" smtClean="0">
                <a:latin typeface="Times New Roman" pitchFamily="18" charset="0"/>
                <a:ea typeface="宋体" pitchFamily="2" charset="-122"/>
              </a:rPr>
              <a:t>Corporation</a:t>
            </a:r>
            <a:r>
              <a:rPr lang="zh-CN" altLang="en-US" kern="1200" dirty="0" smtClean="0">
                <a:latin typeface="Times New Roman" pitchFamily="18" charset="0"/>
                <a:ea typeface="宋体" pitchFamily="2" charset="-122"/>
              </a:rPr>
              <a:t>的水印技术用于互联网音频分发保护，例如</a:t>
            </a:r>
            <a:r>
              <a:rPr lang="en-US" altLang="zh-CN" kern="1200" dirty="0" smtClean="0">
                <a:latin typeface="Times New Roman" pitchFamily="18" charset="0"/>
                <a:ea typeface="宋体" pitchFamily="2" charset="-122"/>
              </a:rPr>
              <a:t>Liquid</a:t>
            </a:r>
            <a:r>
              <a:rPr lang="zh-CN" altLang="en-US" kern="1200" dirty="0" smtClean="0">
                <a:latin typeface="Times New Roman" pitchFamily="18" charset="0"/>
                <a:ea typeface="宋体" pitchFamily="2" charset="-122"/>
              </a:rPr>
              <a:t>音频</a:t>
            </a:r>
            <a:endParaRPr lang="en-US" altLang="zh-CN" kern="1200" dirty="0" smtClean="0">
              <a:latin typeface="Times New Roman" pitchFamily="18" charset="0"/>
              <a:ea typeface="宋体" pitchFamily="2" charset="-122"/>
            </a:endParaRPr>
          </a:p>
          <a:p>
            <a:pPr lvl="1"/>
            <a:r>
              <a:rPr lang="en-US" altLang="zh-CN" kern="1200" dirty="0" err="1" smtClean="0">
                <a:latin typeface="Times New Roman" pitchFamily="18" charset="0"/>
                <a:ea typeface="宋体" pitchFamily="2" charset="-122"/>
              </a:rPr>
              <a:t>Digimarc</a:t>
            </a:r>
            <a:r>
              <a:rPr lang="zh-CN" altLang="en-US" kern="1200" dirty="0" smtClean="0">
                <a:latin typeface="Times New Roman" pitchFamily="18" charset="0"/>
                <a:ea typeface="宋体" pitchFamily="2" charset="-122"/>
              </a:rPr>
              <a:t>绑定水印嵌入和提取器到</a:t>
            </a:r>
            <a:r>
              <a:rPr lang="en-US" altLang="zh-CN" kern="1200" dirty="0" smtClean="0">
                <a:latin typeface="Times New Roman" pitchFamily="18" charset="0"/>
                <a:ea typeface="宋体" pitchFamily="2" charset="-122"/>
              </a:rPr>
              <a:t>Adobe</a:t>
            </a:r>
            <a:r>
              <a:rPr lang="zh-CN" altLang="en-US" kern="1200" dirty="0" smtClean="0">
                <a:latin typeface="Times New Roman" pitchFamily="18" charset="0"/>
                <a:ea typeface="宋体" pitchFamily="2" charset="-122"/>
              </a:rPr>
              <a:t>产品</a:t>
            </a:r>
            <a:r>
              <a:rPr lang="en-US" altLang="zh-CN" kern="1200" dirty="0" err="1" smtClean="0">
                <a:latin typeface="Times New Roman" pitchFamily="18" charset="0"/>
                <a:ea typeface="宋体" pitchFamily="2" charset="-122"/>
              </a:rPr>
              <a:t>Phtoshop</a:t>
            </a:r>
            <a:endParaRPr lang="en-US" altLang="zh-CN" dirty="0" smtClean="0"/>
          </a:p>
          <a:p>
            <a:pPr lvl="1"/>
            <a:endParaRPr lang="zh-CN" altLang="en-US" dirty="0"/>
          </a:p>
        </p:txBody>
      </p:sp>
    </p:spTree>
    <p:extLst>
      <p:ext uri="{BB962C8B-B14F-4D97-AF65-F5344CB8AC3E}">
        <p14:creationId xmlns:p14="http://schemas.microsoft.com/office/powerpoint/2010/main" val="117308073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zh-CN" altLang="en-US" dirty="0"/>
              <a:t>信息隐藏发展阶段</a:t>
            </a:r>
            <a:endParaRPr lang="zh-CN" altLang="en-US" sz="2800" dirty="0" smtClean="0"/>
          </a:p>
        </p:txBody>
      </p:sp>
      <p:sp>
        <p:nvSpPr>
          <p:cNvPr id="22532" name="Rectangle 3"/>
          <p:cNvSpPr>
            <a:spLocks noGrp="1" noChangeArrowheads="1"/>
          </p:cNvSpPr>
          <p:nvPr>
            <p:ph sz="half" idx="1"/>
          </p:nvPr>
        </p:nvSpPr>
        <p:spPr/>
        <p:txBody>
          <a:bodyPr/>
          <a:lstStyle/>
          <a:p>
            <a:pPr eaLnBrk="1" hangingPunct="1">
              <a:lnSpc>
                <a:spcPct val="90000"/>
              </a:lnSpc>
            </a:pPr>
            <a:r>
              <a:rPr lang="zh-CN" altLang="en-US" sz="2800" dirty="0" smtClean="0"/>
              <a:t>理论研究的热潮（2000年以后）</a:t>
            </a:r>
          </a:p>
          <a:p>
            <a:pPr lvl="1" eaLnBrk="1" hangingPunct="1">
              <a:lnSpc>
                <a:spcPct val="90000"/>
              </a:lnSpc>
            </a:pPr>
            <a:r>
              <a:rPr lang="en-US" altLang="zh-CN" sz="2400" dirty="0" smtClean="0">
                <a:latin typeface="宋体" pitchFamily="2" charset="-122"/>
              </a:rPr>
              <a:t>Moulin</a:t>
            </a:r>
            <a:r>
              <a:rPr lang="zh-CN" altLang="en-US" sz="2400" dirty="0" smtClean="0">
                <a:latin typeface="宋体" pitchFamily="2" charset="-122"/>
              </a:rPr>
              <a:t>等人提出</a:t>
            </a:r>
            <a:r>
              <a:rPr lang="zh-CN" altLang="en-US" sz="2400" b="1" dirty="0" smtClean="0">
                <a:solidFill>
                  <a:srgbClr val="FF0000"/>
                </a:solidFill>
                <a:latin typeface="宋体" pitchFamily="2" charset="-122"/>
              </a:rPr>
              <a:t>基于信息论的信息隐藏理论框架</a:t>
            </a:r>
            <a:endParaRPr lang="en-US" altLang="zh-CN" sz="2400" b="1" dirty="0" smtClean="0">
              <a:solidFill>
                <a:srgbClr val="FF0000"/>
              </a:solidFill>
              <a:latin typeface="宋体" pitchFamily="2" charset="-122"/>
            </a:endParaRPr>
          </a:p>
          <a:p>
            <a:pPr lvl="1" eaLnBrk="1" hangingPunct="1">
              <a:lnSpc>
                <a:spcPct val="90000"/>
              </a:lnSpc>
            </a:pPr>
            <a:r>
              <a:rPr lang="en-US" altLang="zh-CN" dirty="0">
                <a:latin typeface="宋体" pitchFamily="2" charset="-122"/>
              </a:rPr>
              <a:t>Costa dirty paper </a:t>
            </a:r>
            <a:r>
              <a:rPr lang="zh-CN" altLang="en-US" dirty="0">
                <a:latin typeface="宋体" pitchFamily="2" charset="-122"/>
              </a:rPr>
              <a:t>模型</a:t>
            </a:r>
          </a:p>
          <a:p>
            <a:pPr lvl="1" eaLnBrk="1" hangingPunct="1">
              <a:lnSpc>
                <a:spcPct val="90000"/>
              </a:lnSpc>
            </a:pPr>
            <a:r>
              <a:rPr lang="en-US" altLang="zh-CN" dirty="0">
                <a:latin typeface="宋体" pitchFamily="2" charset="-122"/>
              </a:rPr>
              <a:t>Cohen</a:t>
            </a:r>
            <a:r>
              <a:rPr lang="zh-CN" altLang="en-US" dirty="0">
                <a:latin typeface="宋体" pitchFamily="2" charset="-122"/>
              </a:rPr>
              <a:t>与</a:t>
            </a:r>
            <a:r>
              <a:rPr lang="en-US" altLang="zh-CN" dirty="0" err="1">
                <a:latin typeface="宋体" pitchFamily="2" charset="-122"/>
              </a:rPr>
              <a:t>Lapidoth</a:t>
            </a:r>
            <a:r>
              <a:rPr lang="zh-CN" altLang="en-US" dirty="0">
                <a:latin typeface="宋体" pitchFamily="2" charset="-122"/>
              </a:rPr>
              <a:t>模型</a:t>
            </a:r>
          </a:p>
          <a:p>
            <a:pPr lvl="1" eaLnBrk="1" hangingPunct="1">
              <a:lnSpc>
                <a:spcPct val="90000"/>
              </a:lnSpc>
            </a:pPr>
            <a:r>
              <a:rPr lang="en-US" altLang="zh-CN" dirty="0" err="1">
                <a:latin typeface="宋体" pitchFamily="2" charset="-122"/>
              </a:rPr>
              <a:t>Somekh-Baruck</a:t>
            </a:r>
            <a:r>
              <a:rPr lang="zh-CN" altLang="en-US" dirty="0">
                <a:latin typeface="宋体" pitchFamily="2" charset="-122"/>
              </a:rPr>
              <a:t>模型</a:t>
            </a:r>
          </a:p>
          <a:p>
            <a:pPr lvl="1" eaLnBrk="1" hangingPunct="1">
              <a:lnSpc>
                <a:spcPct val="90000"/>
              </a:lnSpc>
            </a:pPr>
            <a:r>
              <a:rPr lang="zh-CN" altLang="en-US" dirty="0">
                <a:latin typeface="宋体" pitchFamily="2" charset="-122"/>
              </a:rPr>
              <a:t>并行高斯信道模型等</a:t>
            </a:r>
            <a:endParaRPr lang="zh-CN" altLang="en-US" sz="2400" dirty="0" smtClean="0"/>
          </a:p>
        </p:txBody>
      </p:sp>
      <p:sp>
        <p:nvSpPr>
          <p:cNvPr id="4" name="内容占位符 3"/>
          <p:cNvSpPr>
            <a:spLocks noGrp="1"/>
          </p:cNvSpPr>
          <p:nvPr>
            <p:ph sz="half" idx="2"/>
          </p:nvPr>
        </p:nvSpPr>
        <p:spPr/>
        <p:txBody>
          <a:bodyPr/>
          <a:lstStyle/>
          <a:p>
            <a:endParaRPr lang="zh-CN" altLang="en-US" dirty="0"/>
          </a:p>
        </p:txBody>
      </p:sp>
      <p:pic>
        <p:nvPicPr>
          <p:cNvPr id="1054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958" y="2060848"/>
            <a:ext cx="376753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标注 4"/>
          <p:cNvSpPr/>
          <p:nvPr/>
        </p:nvSpPr>
        <p:spPr bwMode="auto">
          <a:xfrm>
            <a:off x="6300191" y="332656"/>
            <a:ext cx="2664295" cy="1584176"/>
          </a:xfrm>
          <a:prstGeom prst="wedgeRoundRectCallout">
            <a:avLst>
              <a:gd name="adj1" fmla="val -21002"/>
              <a:gd name="adj2" fmla="val 72913"/>
              <a:gd name="adj3" fmla="val 16667"/>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Tahoma" pitchFamily="34" charset="0"/>
                <a:ea typeface="宋体" pitchFamily="2" charset="-122"/>
              </a:rPr>
              <a:t>把信息的隐藏和提</a:t>
            </a:r>
            <a:endParaRPr kumimoji="1" lang="en-US" altLang="zh-CN" sz="2400" b="0" i="0" u="none" strike="noStrike" cap="none" normalizeH="0" baseline="0" dirty="0" smtClean="0">
              <a:ln>
                <a:noFill/>
              </a:ln>
              <a:solidFill>
                <a:schemeClr val="tx1"/>
              </a:solidFill>
              <a:effectLst/>
              <a:latin typeface="Tahoma" pitchFamily="34"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Tahoma" pitchFamily="34" charset="0"/>
                <a:ea typeface="宋体" pitchFamily="2" charset="-122"/>
              </a:rPr>
              <a:t>取视作一个</a:t>
            </a:r>
            <a:r>
              <a:rPr kumimoji="1" lang="zh-CN" altLang="en-US" sz="2400" b="1" i="0" u="none" strike="noStrike" cap="none" normalizeH="0" baseline="0" dirty="0" smtClean="0">
                <a:ln>
                  <a:noFill/>
                </a:ln>
                <a:solidFill>
                  <a:srgbClr val="FF0000"/>
                </a:solidFill>
                <a:effectLst/>
                <a:latin typeface="Tahoma" pitchFamily="34" charset="0"/>
                <a:ea typeface="宋体" pitchFamily="2" charset="-122"/>
              </a:rPr>
              <a:t>通信问</a:t>
            </a:r>
            <a:endParaRPr kumimoji="1" lang="en-US" altLang="zh-CN" sz="2400" b="1" i="0" u="none" strike="noStrike" cap="none" normalizeH="0" baseline="0" dirty="0" smtClean="0">
              <a:ln>
                <a:noFill/>
              </a:ln>
              <a:solidFill>
                <a:srgbClr val="FF0000"/>
              </a:solidFill>
              <a:effectLst/>
              <a:latin typeface="Tahoma" pitchFamily="34"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FF0000"/>
                </a:solidFill>
                <a:effectLst/>
                <a:latin typeface="Tahoma" pitchFamily="34" charset="0"/>
                <a:ea typeface="宋体" pitchFamily="2" charset="-122"/>
              </a:rPr>
              <a:t>题</a:t>
            </a:r>
            <a:r>
              <a:rPr kumimoji="1" lang="zh-CN" altLang="en-US" sz="2400" b="0" i="0" u="none" strike="noStrike" cap="none" normalizeH="0" baseline="0" dirty="0" smtClean="0">
                <a:ln>
                  <a:noFill/>
                </a:ln>
                <a:solidFill>
                  <a:schemeClr val="tx1"/>
                </a:solidFill>
                <a:effectLst/>
                <a:latin typeface="Tahoma" pitchFamily="34" charset="0"/>
                <a:ea typeface="宋体" pitchFamily="2" charset="-122"/>
              </a:rPr>
              <a:t>，用通信理论解</a:t>
            </a:r>
            <a:endParaRPr kumimoji="1" lang="en-US" altLang="zh-CN" sz="2400" b="0" i="0" u="none" strike="noStrike" cap="none" normalizeH="0" baseline="0" dirty="0" smtClean="0">
              <a:ln>
                <a:noFill/>
              </a:ln>
              <a:solidFill>
                <a:schemeClr val="tx1"/>
              </a:solidFill>
              <a:effectLst/>
              <a:latin typeface="Tahoma" pitchFamily="34"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Tahoma" pitchFamily="34" charset="0"/>
                <a:ea typeface="宋体" pitchFamily="2" charset="-122"/>
              </a:rPr>
              <a:t>决容量分析等问题</a:t>
            </a:r>
          </a:p>
        </p:txBody>
      </p:sp>
    </p:spTree>
    <p:extLst>
      <p:ext uri="{BB962C8B-B14F-4D97-AF65-F5344CB8AC3E}">
        <p14:creationId xmlns:p14="http://schemas.microsoft.com/office/powerpoint/2010/main" val="327328565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anim calcmode="lin" valueType="num">
                                      <p:cBhvr additive="base">
                                        <p:cTn id="7" dur="500" fill="hold"/>
                                        <p:tgtEl>
                                          <p:spTgt spid="225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2">
                                            <p:txEl>
                                              <p:pRg st="1" end="1"/>
                                            </p:txEl>
                                          </p:spTgt>
                                        </p:tgtEl>
                                        <p:attrNameLst>
                                          <p:attrName>style.visibility</p:attrName>
                                        </p:attrNameLst>
                                      </p:cBhvr>
                                      <p:to>
                                        <p:strVal val="visible"/>
                                      </p:to>
                                    </p:set>
                                    <p:anim calcmode="lin" valueType="num">
                                      <p:cBhvr additive="base">
                                        <p:cTn id="13" dur="500" fill="hold"/>
                                        <p:tgtEl>
                                          <p:spTgt spid="2253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2">
                                            <p:txEl>
                                              <p:pRg st="2" end="2"/>
                                            </p:txEl>
                                          </p:spTgt>
                                        </p:tgtEl>
                                        <p:attrNameLst>
                                          <p:attrName>style.visibility</p:attrName>
                                        </p:attrNameLst>
                                      </p:cBhvr>
                                      <p:to>
                                        <p:strVal val="visible"/>
                                      </p:to>
                                    </p:set>
                                    <p:anim calcmode="lin" valueType="num">
                                      <p:cBhvr additive="base">
                                        <p:cTn id="19" dur="500" fill="hold"/>
                                        <p:tgtEl>
                                          <p:spTgt spid="2253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32">
                                            <p:txEl>
                                              <p:pRg st="3" end="3"/>
                                            </p:txEl>
                                          </p:spTgt>
                                        </p:tgtEl>
                                        <p:attrNameLst>
                                          <p:attrName>style.visibility</p:attrName>
                                        </p:attrNameLst>
                                      </p:cBhvr>
                                      <p:to>
                                        <p:strVal val="visible"/>
                                      </p:to>
                                    </p:set>
                                    <p:anim calcmode="lin" valueType="num">
                                      <p:cBhvr additive="base">
                                        <p:cTn id="25" dur="500" fill="hold"/>
                                        <p:tgtEl>
                                          <p:spTgt spid="2253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532">
                                            <p:txEl>
                                              <p:pRg st="4" end="4"/>
                                            </p:txEl>
                                          </p:spTgt>
                                        </p:tgtEl>
                                        <p:attrNameLst>
                                          <p:attrName>style.visibility</p:attrName>
                                        </p:attrNameLst>
                                      </p:cBhvr>
                                      <p:to>
                                        <p:strVal val="visible"/>
                                      </p:to>
                                    </p:set>
                                    <p:anim calcmode="lin" valueType="num">
                                      <p:cBhvr additive="base">
                                        <p:cTn id="31" dur="500" fill="hold"/>
                                        <p:tgtEl>
                                          <p:spTgt spid="2253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5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32">
                                            <p:txEl>
                                              <p:pRg st="5" end="5"/>
                                            </p:txEl>
                                          </p:spTgt>
                                        </p:tgtEl>
                                        <p:attrNameLst>
                                          <p:attrName>style.visibility</p:attrName>
                                        </p:attrNameLst>
                                      </p:cBhvr>
                                      <p:to>
                                        <p:strVal val="visible"/>
                                      </p:to>
                                    </p:set>
                                    <p:anim calcmode="lin" valueType="num">
                                      <p:cBhvr additive="base">
                                        <p:cTn id="37" dur="500" fill="hold"/>
                                        <p:tgtEl>
                                          <p:spTgt spid="2253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3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5476"/>
                                        </p:tgtEl>
                                        <p:attrNameLst>
                                          <p:attrName>style.visibility</p:attrName>
                                        </p:attrNameLst>
                                      </p:cBhvr>
                                      <p:to>
                                        <p:strVal val="visible"/>
                                      </p:to>
                                    </p:set>
                                    <p:anim calcmode="lin" valueType="num">
                                      <p:cBhvr additive="base">
                                        <p:cTn id="43" dur="500" fill="hold"/>
                                        <p:tgtEl>
                                          <p:spTgt spid="105476"/>
                                        </p:tgtEl>
                                        <p:attrNameLst>
                                          <p:attrName>ppt_x</p:attrName>
                                        </p:attrNameLst>
                                      </p:cBhvr>
                                      <p:tavLst>
                                        <p:tav tm="0">
                                          <p:val>
                                            <p:strVal val="#ppt_x"/>
                                          </p:val>
                                        </p:tav>
                                        <p:tav tm="100000">
                                          <p:val>
                                            <p:strVal val="#ppt_x"/>
                                          </p:val>
                                        </p:tav>
                                      </p:tavLst>
                                    </p:anim>
                                    <p:anim calcmode="lin" valueType="num">
                                      <p:cBhvr additive="base">
                                        <p:cTn id="44" dur="500" fill="hold"/>
                                        <p:tgtEl>
                                          <p:spTgt spid="10547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p:nvPr>
        </p:nvSpPr>
        <p:spPr/>
        <p:txBody>
          <a:bodyPr/>
          <a:lstStyle/>
          <a:p>
            <a:pPr eaLnBrk="1" hangingPunct="1"/>
            <a:r>
              <a:rPr lang="zh-CN" altLang="en-US" smtClean="0"/>
              <a:t>隐写术和数字水印现状</a:t>
            </a: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dirty="0" smtClean="0"/>
              <a:t>产品、软件</a:t>
            </a:r>
          </a:p>
          <a:p>
            <a:pPr lvl="1" eaLnBrk="1" hangingPunct="1">
              <a:lnSpc>
                <a:spcPct val="150000"/>
              </a:lnSpc>
            </a:pPr>
            <a:r>
              <a:rPr lang="en-US" altLang="zh-CN" sz="2000" dirty="0" smtClean="0"/>
              <a:t>MP3Stego</a:t>
            </a:r>
          </a:p>
          <a:p>
            <a:pPr lvl="1" eaLnBrk="1" hangingPunct="1">
              <a:lnSpc>
                <a:spcPct val="150000"/>
              </a:lnSpc>
            </a:pPr>
            <a:r>
              <a:rPr lang="en-US" altLang="zh-CN" sz="2000" dirty="0" err="1" smtClean="0"/>
              <a:t>Jstego</a:t>
            </a:r>
            <a:endParaRPr lang="en-US" altLang="zh-CN" sz="2000" dirty="0" smtClean="0"/>
          </a:p>
          <a:p>
            <a:pPr lvl="1" eaLnBrk="1" hangingPunct="1">
              <a:lnSpc>
                <a:spcPct val="150000"/>
              </a:lnSpc>
            </a:pPr>
            <a:r>
              <a:rPr lang="en-US" altLang="zh-CN" sz="2000" dirty="0" smtClean="0"/>
              <a:t>Stools(</a:t>
            </a:r>
            <a:r>
              <a:rPr lang="en-US" altLang="zh-CN" sz="2000" dirty="0" err="1" smtClean="0"/>
              <a:t>wav,gif,bmp</a:t>
            </a:r>
            <a:r>
              <a:rPr lang="en-US" altLang="zh-CN" sz="2000" dirty="0" smtClean="0"/>
              <a:t>)</a:t>
            </a:r>
          </a:p>
          <a:p>
            <a:pPr lvl="1" eaLnBrk="1" hangingPunct="1">
              <a:lnSpc>
                <a:spcPct val="150000"/>
              </a:lnSpc>
            </a:pPr>
            <a:r>
              <a:rPr lang="en-US" altLang="zh-CN" sz="2000" dirty="0" err="1" smtClean="0"/>
              <a:t>OutGuess</a:t>
            </a:r>
            <a:endParaRPr lang="en-US" altLang="zh-CN" sz="2000" dirty="0" smtClean="0">
              <a:latin typeface="Times New Roman" panose="02020603050405020304" pitchFamily="18" charset="0"/>
            </a:endParaRPr>
          </a:p>
          <a:p>
            <a:pPr lvl="1" eaLnBrk="1" hangingPunct="1">
              <a:lnSpc>
                <a:spcPct val="150000"/>
              </a:lnSpc>
            </a:pPr>
            <a:r>
              <a:rPr lang="en-US" altLang="zh-CN" sz="2000" dirty="0" smtClean="0">
                <a:latin typeface="Times New Roman" panose="02020603050405020304" pitchFamily="18" charset="0"/>
              </a:rPr>
              <a:t>…</a:t>
            </a:r>
          </a:p>
          <a:p>
            <a:pPr lvl="1" eaLnBrk="1" hangingPunct="1">
              <a:lnSpc>
                <a:spcPct val="150000"/>
              </a:lnSpc>
            </a:pPr>
            <a:r>
              <a:rPr lang="en-US" altLang="zh-CN" sz="2000" dirty="0" smtClean="0">
                <a:latin typeface="Times New Roman" panose="02020603050405020304" pitchFamily="18" charset="0"/>
              </a:rPr>
              <a:t>http://www.jjtc.com/Steganography/toolmatrix.htm</a:t>
            </a:r>
          </a:p>
          <a:p>
            <a:pPr lvl="1" eaLnBrk="1" hangingPunct="1">
              <a:lnSpc>
                <a:spcPct val="150000"/>
              </a:lnSpc>
            </a:pPr>
            <a:endParaRPr lang="en-US" altLang="zh-CN" sz="2000"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 calcmode="lin" valueType="num">
                                      <p:cBhvr additive="base">
                                        <p:cTn id="3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p:txBody>
          <a:bodyPr/>
          <a:lstStyle/>
          <a:p>
            <a:pPr eaLnBrk="1" hangingPunct="1"/>
            <a:r>
              <a:rPr lang="zh-CN" altLang="en-US" smtClean="0"/>
              <a:t>隐写术和数字水印现状</a:t>
            </a: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lnSpc>
                <a:spcPct val="150000"/>
              </a:lnSpc>
              <a:buFont typeface="Wingdings" panose="05000000000000000000" pitchFamily="2" charset="2"/>
              <a:buNone/>
            </a:pPr>
            <a:endParaRPr lang="zh-CN" altLang="en-US" smtClean="0"/>
          </a:p>
        </p:txBody>
      </p:sp>
      <p:pic>
        <p:nvPicPr>
          <p:cNvPr id="665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3" y="1751013"/>
            <a:ext cx="6062662"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p:nvPr>
        </p:nvSpPr>
        <p:spPr/>
        <p:txBody>
          <a:bodyPr/>
          <a:lstStyle/>
          <a:p>
            <a:pPr eaLnBrk="1" hangingPunct="1"/>
            <a:r>
              <a:rPr lang="zh-CN" altLang="en-US" smtClean="0"/>
              <a:t>隐写术和数字水印现状</a:t>
            </a: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lnSpc>
                <a:spcPct val="150000"/>
              </a:lnSpc>
              <a:buFont typeface="Wingdings" panose="05000000000000000000" pitchFamily="2" charset="2"/>
              <a:buNone/>
            </a:pPr>
            <a:endParaRPr lang="zh-CN" altLang="en-US" smtClean="0"/>
          </a:p>
        </p:txBody>
      </p:sp>
      <p:pic>
        <p:nvPicPr>
          <p:cNvPr id="686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1751013"/>
            <a:ext cx="7616825" cy="41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eaLnBrk="1" hangingPunct="1"/>
            <a:r>
              <a:rPr lang="zh-CN" altLang="en-US" smtClean="0"/>
              <a:t>隐写术和数字水印现状</a:t>
            </a:r>
          </a:p>
        </p:txBody>
      </p:sp>
      <p:sp>
        <p:nvSpPr>
          <p:cNvPr id="2"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lnSpc>
                <a:spcPct val="150000"/>
              </a:lnSpc>
              <a:buFont typeface="Wingdings" panose="05000000000000000000" pitchFamily="2" charset="2"/>
              <a:buNone/>
            </a:pPr>
            <a:endParaRPr lang="zh-CN" altLang="en-US" smtClean="0"/>
          </a:p>
        </p:txBody>
      </p:sp>
      <p:pic>
        <p:nvPicPr>
          <p:cNvPr id="706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238" y="1751013"/>
            <a:ext cx="7777162" cy="390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sz="4000" smtClean="0"/>
              <a:t>隐写术和数字水印现状</a:t>
            </a:r>
          </a:p>
        </p:txBody>
      </p:sp>
      <p:sp>
        <p:nvSpPr>
          <p:cNvPr id="24579" name="Rectangle 3" descr="Rectangle: Click to edit Master text styles&#10;Second level&#10;Third level&#10;Fourth level&#10;Fifth level"/>
          <p:cNvSpPr>
            <a:spLocks noGrp="1" noChangeArrowheads="1"/>
          </p:cNvSpPr>
          <p:nvPr>
            <p:ph sz="half" idx="1"/>
          </p:nvPr>
        </p:nvSpPr>
        <p:spPr/>
        <p:txBody>
          <a:bodyPr/>
          <a:lstStyle/>
          <a:p>
            <a:pPr eaLnBrk="1" hangingPunct="1">
              <a:lnSpc>
                <a:spcPct val="150000"/>
              </a:lnSpc>
            </a:pPr>
            <a:r>
              <a:rPr lang="zh-CN" altLang="en-US" dirty="0" smtClean="0"/>
              <a:t>促因</a:t>
            </a:r>
          </a:p>
          <a:p>
            <a:pPr lvl="1" eaLnBrk="1" hangingPunct="1">
              <a:lnSpc>
                <a:spcPct val="150000"/>
              </a:lnSpc>
            </a:pPr>
            <a:r>
              <a:rPr lang="zh-CN" altLang="en-US" dirty="0" smtClean="0"/>
              <a:t>版权保护</a:t>
            </a:r>
            <a:endParaRPr lang="en-US" altLang="zh-CN" dirty="0" smtClean="0"/>
          </a:p>
          <a:p>
            <a:pPr lvl="2" eaLnBrk="1" hangingPunct="1">
              <a:lnSpc>
                <a:spcPct val="150000"/>
              </a:lnSpc>
            </a:pPr>
            <a:r>
              <a:rPr lang="en-US" altLang="zh-CN" sz="2100" dirty="0" smtClean="0"/>
              <a:t>1999</a:t>
            </a:r>
            <a:r>
              <a:rPr lang="zh-CN" altLang="en-US" sz="2100" dirty="0" smtClean="0"/>
              <a:t>年，专栏作家诉纽约时报等</a:t>
            </a:r>
            <a:r>
              <a:rPr lang="en-US" altLang="zh-CN" sz="2100" dirty="0" smtClean="0"/>
              <a:t>4</a:t>
            </a:r>
            <a:r>
              <a:rPr lang="zh-CN" altLang="en-US" sz="2100" dirty="0" smtClean="0"/>
              <a:t>家媒体</a:t>
            </a:r>
            <a:endParaRPr lang="en-US" altLang="zh-CN" sz="2100" dirty="0" smtClean="0"/>
          </a:p>
          <a:p>
            <a:pPr lvl="2" eaLnBrk="1" hangingPunct="1">
              <a:lnSpc>
                <a:spcPct val="150000"/>
              </a:lnSpc>
            </a:pPr>
            <a:r>
              <a:rPr lang="en-US" altLang="zh-CN" sz="2100" dirty="0" smtClean="0"/>
              <a:t>1999</a:t>
            </a:r>
            <a:r>
              <a:rPr lang="zh-CN" altLang="en-US" sz="2100" dirty="0" smtClean="0"/>
              <a:t>年，王蒙等诉网站擅自在网上传播其作品</a:t>
            </a:r>
          </a:p>
        </p:txBody>
      </p:sp>
      <p:sp>
        <p:nvSpPr>
          <p:cNvPr id="54276" name="内容占位符 1"/>
          <p:cNvSpPr>
            <a:spLocks noGrp="1"/>
          </p:cNvSpPr>
          <p:nvPr>
            <p:ph sz="half" idx="2"/>
          </p:nvPr>
        </p:nvSpPr>
        <p:spPr/>
        <p:txBody>
          <a:bodyPr/>
          <a:lstStyle/>
          <a:p>
            <a:r>
              <a:rPr lang="zh-CN" altLang="en-US" smtClean="0"/>
              <a:t>促因</a:t>
            </a:r>
            <a:endParaRPr lang="en-US" altLang="zh-CN" smtClean="0"/>
          </a:p>
          <a:p>
            <a:pPr lvl="1"/>
            <a:r>
              <a:rPr lang="zh-CN" altLang="en-US" smtClean="0"/>
              <a:t>保密通信</a:t>
            </a:r>
            <a:endParaRPr lang="en-US" altLang="zh-CN" smtClean="0"/>
          </a:p>
          <a:p>
            <a:pPr lvl="2"/>
            <a:r>
              <a:rPr lang="en-US" altLang="zh-CN" smtClean="0"/>
              <a:t>2001</a:t>
            </a:r>
            <a:r>
              <a:rPr lang="zh-CN" altLang="en-US" smtClean="0"/>
              <a:t>年，</a:t>
            </a:r>
            <a:r>
              <a:rPr lang="en-US" altLang="zh-CN" smtClean="0"/>
              <a:t>9.11</a:t>
            </a:r>
            <a:endParaRPr lang="zh-CN" altLang="en-US" smtClean="0"/>
          </a:p>
        </p:txBody>
      </p:sp>
      <p:pic>
        <p:nvPicPr>
          <p:cNvPr id="7" name="Picture 4" descr="lade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338" y="3459163"/>
            <a:ext cx="38100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79">
                                            <p:txEl>
                                              <p:pRg st="1" end="1"/>
                                            </p:txEl>
                                          </p:spTgt>
                                        </p:tgtEl>
                                        <p:attrNameLst>
                                          <p:attrName>style.visibility</p:attrName>
                                        </p:attrNameLst>
                                      </p:cBhvr>
                                      <p:to>
                                        <p:strVal val="visible"/>
                                      </p:to>
                                    </p:set>
                                    <p:anim calcmode="lin" valueType="num">
                                      <p:cBhvr additive="base">
                                        <p:cTn id="13" dur="500" fill="hold"/>
                                        <p:tgtEl>
                                          <p:spTgt spid="245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anim calcmode="lin" valueType="num">
                                      <p:cBhvr additive="base">
                                        <p:cTn id="19" dur="500" fill="hold"/>
                                        <p:tgtEl>
                                          <p:spTgt spid="245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579">
                                            <p:txEl>
                                              <p:pRg st="3" end="3"/>
                                            </p:txEl>
                                          </p:spTgt>
                                        </p:tgtEl>
                                        <p:attrNameLst>
                                          <p:attrName>style.visibility</p:attrName>
                                        </p:attrNameLst>
                                      </p:cBhvr>
                                      <p:to>
                                        <p:strVal val="visible"/>
                                      </p:to>
                                    </p:set>
                                    <p:anim calcmode="lin" valueType="num">
                                      <p:cBhvr additive="base">
                                        <p:cTn id="25" dur="500" fill="hold"/>
                                        <p:tgtEl>
                                          <p:spTgt spid="245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5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4276">
                                            <p:txEl>
                                              <p:pRg st="0" end="0"/>
                                            </p:txEl>
                                          </p:spTgt>
                                        </p:tgtEl>
                                        <p:attrNameLst>
                                          <p:attrName>style.visibility</p:attrName>
                                        </p:attrNameLst>
                                      </p:cBhvr>
                                      <p:to>
                                        <p:strVal val="visible"/>
                                      </p:to>
                                    </p:set>
                                    <p:animEffect transition="in" filter="fade">
                                      <p:cBhvr>
                                        <p:cTn id="31" dur="500"/>
                                        <p:tgtEl>
                                          <p:spTgt spid="54276">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276">
                                            <p:txEl>
                                              <p:pRg st="1" end="1"/>
                                            </p:txEl>
                                          </p:spTgt>
                                        </p:tgtEl>
                                        <p:attrNameLst>
                                          <p:attrName>style.visibility</p:attrName>
                                        </p:attrNameLst>
                                      </p:cBhvr>
                                      <p:to>
                                        <p:strVal val="visible"/>
                                      </p:to>
                                    </p:set>
                                    <p:animEffect transition="in" filter="fade">
                                      <p:cBhvr>
                                        <p:cTn id="34" dur="500"/>
                                        <p:tgtEl>
                                          <p:spTgt spid="54276">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276">
                                            <p:txEl>
                                              <p:pRg st="2" end="2"/>
                                            </p:txEl>
                                          </p:spTgt>
                                        </p:tgtEl>
                                        <p:attrNameLst>
                                          <p:attrName>style.visibility</p:attrName>
                                        </p:attrNameLst>
                                      </p:cBhvr>
                                      <p:to>
                                        <p:strVal val="visible"/>
                                      </p:to>
                                    </p:set>
                                    <p:animEffect transition="in" filter="fade">
                                      <p:cBhvr>
                                        <p:cTn id="37" dur="500"/>
                                        <p:tgtEl>
                                          <p:spTgt spid="54276">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5427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p:txBody>
          <a:bodyPr/>
          <a:lstStyle/>
          <a:p>
            <a:pPr eaLnBrk="1" hangingPunct="1"/>
            <a:r>
              <a:rPr lang="zh-CN" altLang="en-US" sz="4000" dirty="0" smtClean="0"/>
              <a:t>隐写术和数字水印现状</a:t>
            </a:r>
            <a:r>
              <a:rPr lang="en-US" altLang="zh-CN" sz="4000" dirty="0" smtClean="0"/>
              <a:t/>
            </a:r>
            <a:br>
              <a:rPr lang="en-US" altLang="zh-CN" sz="4000" dirty="0" smtClean="0"/>
            </a:br>
            <a:r>
              <a:rPr lang="zh-CN" altLang="en-US" sz="4000" dirty="0" smtClean="0"/>
              <a:t>	</a:t>
            </a:r>
            <a:r>
              <a:rPr lang="en-US" altLang="zh-CN" sz="4000" dirty="0" smtClean="0">
                <a:latin typeface="Times New Roman" panose="02020603050405020304" pitchFamily="18" charset="0"/>
              </a:rPr>
              <a:t>——</a:t>
            </a:r>
            <a:r>
              <a:rPr lang="zh-CN" altLang="en-US" sz="4000" dirty="0" smtClean="0"/>
              <a:t>研究课题</a:t>
            </a:r>
          </a:p>
        </p:txBody>
      </p:sp>
      <p:sp>
        <p:nvSpPr>
          <p:cNvPr id="25603"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sz="2800" dirty="0" smtClean="0"/>
              <a:t>正向研究</a:t>
            </a:r>
          </a:p>
          <a:p>
            <a:pPr lvl="1" eaLnBrk="1" hangingPunct="1">
              <a:lnSpc>
                <a:spcPct val="150000"/>
              </a:lnSpc>
            </a:pPr>
            <a:r>
              <a:rPr lang="zh-CN" altLang="en-US" sz="2400" dirty="0" smtClean="0"/>
              <a:t>基于图像的隐写和数字水印技术较成熟</a:t>
            </a:r>
          </a:p>
          <a:p>
            <a:pPr lvl="1" eaLnBrk="1" hangingPunct="1">
              <a:lnSpc>
                <a:spcPct val="150000"/>
              </a:lnSpc>
            </a:pPr>
            <a:r>
              <a:rPr lang="zh-CN" altLang="en-US" sz="2400" dirty="0" smtClean="0"/>
              <a:t>基于音频的隐写和数字水印技术还在发展</a:t>
            </a:r>
          </a:p>
          <a:p>
            <a:pPr lvl="1" eaLnBrk="1" hangingPunct="1">
              <a:lnSpc>
                <a:spcPct val="150000"/>
              </a:lnSpc>
            </a:pPr>
            <a:r>
              <a:rPr lang="zh-CN" altLang="en-US" sz="2400" dirty="0" smtClean="0"/>
              <a:t>视频隐写和数字水印的研究是新兴的热点</a:t>
            </a:r>
          </a:p>
          <a:p>
            <a:pPr lvl="1" eaLnBrk="1" hangingPunct="1">
              <a:lnSpc>
                <a:spcPct val="150000"/>
              </a:lnSpc>
            </a:pPr>
            <a:r>
              <a:rPr lang="zh-CN" altLang="en-US" sz="2400" dirty="0" smtClean="0"/>
              <a:t>文本、协议、软件</a:t>
            </a:r>
            <a:r>
              <a:rPr lang="en-US" altLang="zh-CN" sz="2400" dirty="0" smtClean="0">
                <a:latin typeface="Times New Roman" panose="02020603050405020304" pitchFamily="18" charset="0"/>
              </a:rPr>
              <a:t>…</a:t>
            </a:r>
            <a:endParaRPr lang="en-US" altLang="zh-CN" sz="2400"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 calcmode="lin" valueType="num">
                                      <p:cBhvr additive="base">
                                        <p:cTn id="19"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3">
                                            <p:txEl>
                                              <p:pRg st="3" end="3"/>
                                            </p:txEl>
                                          </p:spTgt>
                                        </p:tgtEl>
                                        <p:attrNameLst>
                                          <p:attrName>style.visibility</p:attrName>
                                        </p:attrNameLst>
                                      </p:cBhvr>
                                      <p:to>
                                        <p:strVal val="visible"/>
                                      </p:to>
                                    </p:set>
                                    <p:anim calcmode="lin" valueType="num">
                                      <p:cBhvr additive="base">
                                        <p:cTn id="25"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603">
                                            <p:txEl>
                                              <p:pRg st="4" end="4"/>
                                            </p:txEl>
                                          </p:spTgt>
                                        </p:tgtEl>
                                        <p:attrNameLst>
                                          <p:attrName>style.visibility</p:attrName>
                                        </p:attrNameLst>
                                      </p:cBhvr>
                                      <p:to>
                                        <p:strVal val="visible"/>
                                      </p:to>
                                    </p:set>
                                    <p:anim calcmode="lin" valueType="num">
                                      <p:cBhvr additive="base">
                                        <p:cTn id="31"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zh-CN" altLang="en-US" sz="4000" dirty="0" smtClean="0"/>
              <a:t>隐写术和数字水印现状</a:t>
            </a:r>
            <a:r>
              <a:rPr lang="en-US" altLang="zh-CN" sz="4000" dirty="0" smtClean="0"/>
              <a:t/>
            </a:r>
            <a:br>
              <a:rPr lang="en-US" altLang="zh-CN" sz="4000" dirty="0" smtClean="0"/>
            </a:br>
            <a:r>
              <a:rPr lang="zh-CN" altLang="en-US" sz="4000" dirty="0" smtClean="0"/>
              <a:t>	</a:t>
            </a:r>
            <a:r>
              <a:rPr lang="en-US" altLang="zh-CN" sz="4000" dirty="0" smtClean="0">
                <a:latin typeface="Times New Roman" panose="02020603050405020304" pitchFamily="18" charset="0"/>
              </a:rPr>
              <a:t>——</a:t>
            </a:r>
            <a:r>
              <a:rPr lang="zh-CN" altLang="en-US" sz="4000" dirty="0" smtClean="0"/>
              <a:t>研究课题</a:t>
            </a:r>
          </a:p>
        </p:txBody>
      </p:sp>
      <p:sp>
        <p:nvSpPr>
          <p:cNvPr id="25603" name="Rectangle 3" descr="Rectangle: Click to edit Master text styles&#10;Second level&#10;Third level&#10;Fourth level&#10;Fifth level"/>
          <p:cNvSpPr>
            <a:spLocks noGrp="1" noChangeArrowheads="1"/>
          </p:cNvSpPr>
          <p:nvPr>
            <p:ph idx="1"/>
          </p:nvPr>
        </p:nvSpPr>
        <p:spPr>
          <a:xfrm>
            <a:off x="1370013" y="1484313"/>
            <a:ext cx="7313612" cy="3888903"/>
          </a:xfrm>
        </p:spPr>
        <p:txBody>
          <a:bodyPr/>
          <a:lstStyle/>
          <a:p>
            <a:pPr eaLnBrk="1" hangingPunct="1">
              <a:lnSpc>
                <a:spcPts val="4000"/>
              </a:lnSpc>
            </a:pPr>
            <a:r>
              <a:rPr lang="zh-CN" altLang="en-US" sz="2800" dirty="0" smtClean="0"/>
              <a:t>逆向研究</a:t>
            </a:r>
            <a:endParaRPr lang="en-US" altLang="zh-CN" sz="2800" dirty="0" smtClean="0"/>
          </a:p>
          <a:p>
            <a:pPr lvl="1" eaLnBrk="1" hangingPunct="1">
              <a:lnSpc>
                <a:spcPts val="4000"/>
              </a:lnSpc>
            </a:pPr>
            <a:r>
              <a:rPr lang="zh-CN" altLang="en-US" sz="2400" dirty="0" smtClean="0"/>
              <a:t>主动攻击：在不显著影响使用价值前提下，尽量抹除信息。</a:t>
            </a:r>
            <a:endParaRPr lang="en-US" altLang="zh-CN" sz="2400" dirty="0" smtClean="0"/>
          </a:p>
          <a:p>
            <a:pPr lvl="1" eaLnBrk="1" hangingPunct="1">
              <a:lnSpc>
                <a:spcPts val="4000"/>
              </a:lnSpc>
            </a:pPr>
            <a:r>
              <a:rPr lang="zh-CN" altLang="en-US" sz="2400" dirty="0" smtClean="0"/>
              <a:t>被动攻击：判定并提取待检测载体中信息</a:t>
            </a:r>
            <a:endParaRPr lang="en-US" altLang="zh-CN" sz="2400" dirty="0" smtClean="0"/>
          </a:p>
          <a:p>
            <a:pPr eaLnBrk="1" hangingPunct="1">
              <a:lnSpc>
                <a:spcPts val="4000"/>
              </a:lnSpc>
            </a:pPr>
            <a:r>
              <a:rPr lang="zh-CN" altLang="en-US" sz="2800" dirty="0" smtClean="0"/>
              <a:t>新研究点</a:t>
            </a:r>
          </a:p>
          <a:p>
            <a:pPr lvl="1" eaLnBrk="1" hangingPunct="1">
              <a:lnSpc>
                <a:spcPts val="4000"/>
              </a:lnSpc>
            </a:pPr>
            <a:r>
              <a:rPr lang="en-US" altLang="zh-CN" sz="2400" dirty="0" smtClean="0"/>
              <a:t>Benchmark</a:t>
            </a:r>
            <a:r>
              <a:rPr lang="zh-CN" altLang="en-US" sz="2400" dirty="0" smtClean="0"/>
              <a:t>（</a:t>
            </a:r>
            <a:r>
              <a:rPr lang="en-US" altLang="zh-CN" sz="2400" dirty="0" smtClean="0"/>
              <a:t>Stirmark</a:t>
            </a:r>
            <a:r>
              <a:rPr lang="zh-CN" altLang="en-US" sz="2400" dirty="0" smtClean="0"/>
              <a:t>），数字图像取证，感知哈希。</a:t>
            </a:r>
          </a:p>
          <a:p>
            <a:pPr eaLnBrk="1" hangingPunct="1">
              <a:lnSpc>
                <a:spcPts val="4000"/>
              </a:lnSpc>
            </a:pPr>
            <a:r>
              <a:rPr lang="zh-CN" altLang="en-US" sz="2800" dirty="0" smtClean="0"/>
              <a:t>理论研究</a:t>
            </a:r>
          </a:p>
          <a:p>
            <a:pPr lvl="1" eaLnBrk="1" hangingPunct="1">
              <a:lnSpc>
                <a:spcPts val="4000"/>
              </a:lnSpc>
            </a:pPr>
            <a:r>
              <a:rPr lang="zh-CN" altLang="en-US" sz="2400" dirty="0" smtClean="0"/>
              <a:t>容量研究（博弈法、信息论法）</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 calcmode="lin" valueType="num">
                                      <p:cBhvr additive="base">
                                        <p:cTn id="19"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3">
                                            <p:txEl>
                                              <p:pRg st="3" end="3"/>
                                            </p:txEl>
                                          </p:spTgt>
                                        </p:tgtEl>
                                        <p:attrNameLst>
                                          <p:attrName>style.visibility</p:attrName>
                                        </p:attrNameLst>
                                      </p:cBhvr>
                                      <p:to>
                                        <p:strVal val="visible"/>
                                      </p:to>
                                    </p:set>
                                    <p:anim calcmode="lin" valueType="num">
                                      <p:cBhvr additive="base">
                                        <p:cTn id="25"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603">
                                            <p:txEl>
                                              <p:pRg st="4" end="4"/>
                                            </p:txEl>
                                          </p:spTgt>
                                        </p:tgtEl>
                                        <p:attrNameLst>
                                          <p:attrName>style.visibility</p:attrName>
                                        </p:attrNameLst>
                                      </p:cBhvr>
                                      <p:to>
                                        <p:strVal val="visible"/>
                                      </p:to>
                                    </p:set>
                                    <p:anim calcmode="lin" valueType="num">
                                      <p:cBhvr additive="base">
                                        <p:cTn id="29"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5603">
                                            <p:txEl>
                                              <p:pRg st="5" end="5"/>
                                            </p:txEl>
                                          </p:spTgt>
                                        </p:tgtEl>
                                        <p:attrNameLst>
                                          <p:attrName>style.visibility</p:attrName>
                                        </p:attrNameLst>
                                      </p:cBhvr>
                                      <p:to>
                                        <p:strVal val="visible"/>
                                      </p:to>
                                    </p:set>
                                    <p:anim calcmode="lin" valueType="num">
                                      <p:cBhvr additive="base">
                                        <p:cTn id="35"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603">
                                            <p:txEl>
                                              <p:pRg st="6" end="6"/>
                                            </p:txEl>
                                          </p:spTgt>
                                        </p:tgtEl>
                                        <p:attrNameLst>
                                          <p:attrName>style.visibility</p:attrName>
                                        </p:attrNameLst>
                                      </p:cBhvr>
                                      <p:to>
                                        <p:strVal val="visible"/>
                                      </p:to>
                                    </p:set>
                                    <p:anim calcmode="lin" valueType="num">
                                      <p:cBhvr additive="base">
                                        <p:cTn id="41" dur="500" fill="hold"/>
                                        <p:tgtEl>
                                          <p:spTgt spid="2560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6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zh-CN" altLang="en-US" dirty="0"/>
              <a:t>隐写术和数字水印现状</a:t>
            </a:r>
            <a:r>
              <a:rPr lang="en-US" altLang="zh-CN" dirty="0"/>
              <a:t/>
            </a:r>
            <a:br>
              <a:rPr lang="en-US" altLang="zh-CN" dirty="0"/>
            </a:br>
            <a:r>
              <a:rPr lang="zh-CN" altLang="en-US" dirty="0"/>
              <a:t>	</a:t>
            </a:r>
            <a:r>
              <a:rPr lang="en-US" altLang="zh-CN" dirty="0" smtClean="0"/>
              <a:t>——</a:t>
            </a:r>
            <a:r>
              <a:rPr lang="zh-CN" altLang="en-US" dirty="0" smtClean="0"/>
              <a:t>研究层次</a:t>
            </a:r>
          </a:p>
        </p:txBody>
      </p:sp>
      <p:sp>
        <p:nvSpPr>
          <p:cNvPr id="20484" name="Text Box 4"/>
          <p:cNvSpPr txBox="1">
            <a:spLocks noChangeArrowheads="1"/>
          </p:cNvSpPr>
          <p:nvPr/>
        </p:nvSpPr>
        <p:spPr bwMode="auto">
          <a:xfrm>
            <a:off x="1116013" y="4868863"/>
            <a:ext cx="3024187" cy="588962"/>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lang="zh-CN" altLang="en-US" sz="3200" b="1"/>
              <a:t>基础理论研究</a:t>
            </a:r>
            <a:endParaRPr lang="zh-CN" altLang="en-US"/>
          </a:p>
        </p:txBody>
      </p:sp>
      <p:sp>
        <p:nvSpPr>
          <p:cNvPr id="20485" name="Text Box 5"/>
          <p:cNvSpPr txBox="1">
            <a:spLocks noChangeArrowheads="1"/>
          </p:cNvSpPr>
          <p:nvPr/>
        </p:nvSpPr>
        <p:spPr bwMode="auto">
          <a:xfrm>
            <a:off x="1116013" y="4005263"/>
            <a:ext cx="3024187" cy="588962"/>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lang="zh-CN" altLang="en-US" sz="3200" b="1" dirty="0"/>
              <a:t>应用基础研究</a:t>
            </a:r>
            <a:endParaRPr lang="zh-CN" altLang="en-US" dirty="0"/>
          </a:p>
        </p:txBody>
      </p:sp>
      <p:sp>
        <p:nvSpPr>
          <p:cNvPr id="20486" name="Text Box 6"/>
          <p:cNvSpPr txBox="1">
            <a:spLocks noChangeArrowheads="1"/>
          </p:cNvSpPr>
          <p:nvPr/>
        </p:nvSpPr>
        <p:spPr bwMode="auto">
          <a:xfrm>
            <a:off x="1116013" y="3141663"/>
            <a:ext cx="3024187" cy="588962"/>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lang="zh-CN" altLang="en-US" sz="3200" b="1"/>
              <a:t>应用技术研究</a:t>
            </a:r>
            <a:endParaRPr lang="zh-CN" altLang="en-US"/>
          </a:p>
        </p:txBody>
      </p:sp>
      <p:sp>
        <p:nvSpPr>
          <p:cNvPr id="20487" name="AutoShape 7"/>
          <p:cNvSpPr>
            <a:spLocks noChangeArrowheads="1"/>
          </p:cNvSpPr>
          <p:nvPr/>
        </p:nvSpPr>
        <p:spPr bwMode="auto">
          <a:xfrm>
            <a:off x="4859338" y="5084763"/>
            <a:ext cx="3816350" cy="936625"/>
          </a:xfrm>
          <a:prstGeom prst="wedgeRoundRectCallout">
            <a:avLst>
              <a:gd name="adj1" fmla="val -68676"/>
              <a:gd name="adj2" fmla="val -40509"/>
              <a:gd name="adj3" fmla="val 16667"/>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信息隐藏模型、理论框架、容量、安全性理论等</a:t>
            </a:r>
          </a:p>
        </p:txBody>
      </p:sp>
      <p:sp>
        <p:nvSpPr>
          <p:cNvPr id="20488" name="AutoShape 8"/>
          <p:cNvSpPr>
            <a:spLocks noChangeArrowheads="1"/>
          </p:cNvSpPr>
          <p:nvPr/>
        </p:nvSpPr>
        <p:spPr bwMode="auto">
          <a:xfrm>
            <a:off x="4787900" y="3500438"/>
            <a:ext cx="3887788" cy="1223962"/>
          </a:xfrm>
          <a:prstGeom prst="wedgeRoundRectCallout">
            <a:avLst>
              <a:gd name="adj1" fmla="val -67597"/>
              <a:gd name="adj2" fmla="val 13426"/>
              <a:gd name="adj3" fmla="val 16667"/>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针对图像、声音、视频等载体，研究相应的数字水印隐藏算法和检测算法 </a:t>
            </a:r>
          </a:p>
        </p:txBody>
      </p:sp>
      <p:sp>
        <p:nvSpPr>
          <p:cNvPr id="20489" name="AutoShape 10"/>
          <p:cNvSpPr>
            <a:spLocks noChangeArrowheads="1"/>
          </p:cNvSpPr>
          <p:nvPr/>
        </p:nvSpPr>
        <p:spPr bwMode="auto">
          <a:xfrm>
            <a:off x="4572000" y="1700213"/>
            <a:ext cx="4103688" cy="1296987"/>
          </a:xfrm>
          <a:prstGeom prst="wedgeRoundRectCallout">
            <a:avLst>
              <a:gd name="adj1" fmla="val -62185"/>
              <a:gd name="adj2" fmla="val 89778"/>
              <a:gd name="adj3" fmla="val 16667"/>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t>以实用化为主要目的，研究各种多媒体格式的数字水印在实际中的应用 </a:t>
            </a:r>
          </a:p>
        </p:txBody>
      </p:sp>
    </p:spTree>
    <p:extLst>
      <p:ext uri="{BB962C8B-B14F-4D97-AF65-F5344CB8AC3E}">
        <p14:creationId xmlns:p14="http://schemas.microsoft.com/office/powerpoint/2010/main" val="223669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fade">
                                      <p:cBhvr>
                                        <p:cTn id="7" dur="1000"/>
                                        <p:tgtEl>
                                          <p:spTgt spid="20484"/>
                                        </p:tgtEl>
                                      </p:cBhvr>
                                    </p:animEffect>
                                    <p:anim calcmode="lin" valueType="num">
                                      <p:cBhvr>
                                        <p:cTn id="8" dur="1000" fill="hold"/>
                                        <p:tgtEl>
                                          <p:spTgt spid="20484"/>
                                        </p:tgtEl>
                                        <p:attrNameLst>
                                          <p:attrName>ppt_x</p:attrName>
                                        </p:attrNameLst>
                                      </p:cBhvr>
                                      <p:tavLst>
                                        <p:tav tm="0">
                                          <p:val>
                                            <p:strVal val="#ppt_x"/>
                                          </p:val>
                                        </p:tav>
                                        <p:tav tm="100000">
                                          <p:val>
                                            <p:strVal val="#ppt_x"/>
                                          </p:val>
                                        </p:tav>
                                      </p:tavLst>
                                    </p:anim>
                                    <p:anim calcmode="lin" valueType="num">
                                      <p:cBhvr>
                                        <p:cTn id="9" dur="1000" fill="hold"/>
                                        <p:tgtEl>
                                          <p:spTgt spid="204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485"/>
                                        </p:tgtEl>
                                        <p:attrNameLst>
                                          <p:attrName>style.visibility</p:attrName>
                                        </p:attrNameLst>
                                      </p:cBhvr>
                                      <p:to>
                                        <p:strVal val="visible"/>
                                      </p:to>
                                    </p:set>
                                    <p:animEffect transition="in" filter="fade">
                                      <p:cBhvr>
                                        <p:cTn id="14" dur="1000"/>
                                        <p:tgtEl>
                                          <p:spTgt spid="20485"/>
                                        </p:tgtEl>
                                      </p:cBhvr>
                                    </p:animEffect>
                                    <p:anim calcmode="lin" valueType="num">
                                      <p:cBhvr>
                                        <p:cTn id="15" dur="1000" fill="hold"/>
                                        <p:tgtEl>
                                          <p:spTgt spid="20485"/>
                                        </p:tgtEl>
                                        <p:attrNameLst>
                                          <p:attrName>ppt_x</p:attrName>
                                        </p:attrNameLst>
                                      </p:cBhvr>
                                      <p:tavLst>
                                        <p:tav tm="0">
                                          <p:val>
                                            <p:strVal val="#ppt_x"/>
                                          </p:val>
                                        </p:tav>
                                        <p:tav tm="100000">
                                          <p:val>
                                            <p:strVal val="#ppt_x"/>
                                          </p:val>
                                        </p:tav>
                                      </p:tavLst>
                                    </p:anim>
                                    <p:anim calcmode="lin" valueType="num">
                                      <p:cBhvr>
                                        <p:cTn id="16" dur="1000" fill="hold"/>
                                        <p:tgtEl>
                                          <p:spTgt spid="2048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486"/>
                                        </p:tgtEl>
                                        <p:attrNameLst>
                                          <p:attrName>style.visibility</p:attrName>
                                        </p:attrNameLst>
                                      </p:cBhvr>
                                      <p:to>
                                        <p:strVal val="visible"/>
                                      </p:to>
                                    </p:set>
                                    <p:animEffect transition="in" filter="fade">
                                      <p:cBhvr>
                                        <p:cTn id="21" dur="1000"/>
                                        <p:tgtEl>
                                          <p:spTgt spid="20486"/>
                                        </p:tgtEl>
                                      </p:cBhvr>
                                    </p:animEffect>
                                    <p:anim calcmode="lin" valueType="num">
                                      <p:cBhvr>
                                        <p:cTn id="22" dur="1000" fill="hold"/>
                                        <p:tgtEl>
                                          <p:spTgt spid="20486"/>
                                        </p:tgtEl>
                                        <p:attrNameLst>
                                          <p:attrName>ppt_x</p:attrName>
                                        </p:attrNameLst>
                                      </p:cBhvr>
                                      <p:tavLst>
                                        <p:tav tm="0">
                                          <p:val>
                                            <p:strVal val="#ppt_x"/>
                                          </p:val>
                                        </p:tav>
                                        <p:tav tm="100000">
                                          <p:val>
                                            <p:strVal val="#ppt_x"/>
                                          </p:val>
                                        </p:tav>
                                      </p:tavLst>
                                    </p:anim>
                                    <p:anim calcmode="lin" valueType="num">
                                      <p:cBhvr>
                                        <p:cTn id="23" dur="1000" fill="hold"/>
                                        <p:tgtEl>
                                          <p:spTgt spid="2048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0487"/>
                                        </p:tgtEl>
                                        <p:attrNameLst>
                                          <p:attrName>style.visibility</p:attrName>
                                        </p:attrNameLst>
                                      </p:cBhvr>
                                      <p:to>
                                        <p:strVal val="visible"/>
                                      </p:to>
                                    </p:set>
                                    <p:anim calcmode="lin" valueType="num">
                                      <p:cBhvr additive="base">
                                        <p:cTn id="28" dur="500" fill="hold"/>
                                        <p:tgtEl>
                                          <p:spTgt spid="20487"/>
                                        </p:tgtEl>
                                        <p:attrNameLst>
                                          <p:attrName>ppt_x</p:attrName>
                                        </p:attrNameLst>
                                      </p:cBhvr>
                                      <p:tavLst>
                                        <p:tav tm="0">
                                          <p:val>
                                            <p:strVal val="#ppt_x"/>
                                          </p:val>
                                        </p:tav>
                                        <p:tav tm="100000">
                                          <p:val>
                                            <p:strVal val="#ppt_x"/>
                                          </p:val>
                                        </p:tav>
                                      </p:tavLst>
                                    </p:anim>
                                    <p:anim calcmode="lin" valueType="num">
                                      <p:cBhvr additive="base">
                                        <p:cTn id="29"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0488"/>
                                        </p:tgtEl>
                                        <p:attrNameLst>
                                          <p:attrName>style.visibility</p:attrName>
                                        </p:attrNameLst>
                                      </p:cBhvr>
                                      <p:to>
                                        <p:strVal val="visible"/>
                                      </p:to>
                                    </p:set>
                                    <p:anim calcmode="lin" valueType="num">
                                      <p:cBhvr additive="base">
                                        <p:cTn id="34" dur="500" fill="hold"/>
                                        <p:tgtEl>
                                          <p:spTgt spid="20488"/>
                                        </p:tgtEl>
                                        <p:attrNameLst>
                                          <p:attrName>ppt_x</p:attrName>
                                        </p:attrNameLst>
                                      </p:cBhvr>
                                      <p:tavLst>
                                        <p:tav tm="0">
                                          <p:val>
                                            <p:strVal val="#ppt_x"/>
                                          </p:val>
                                        </p:tav>
                                        <p:tav tm="100000">
                                          <p:val>
                                            <p:strVal val="#ppt_x"/>
                                          </p:val>
                                        </p:tav>
                                      </p:tavLst>
                                    </p:anim>
                                    <p:anim calcmode="lin" valueType="num">
                                      <p:cBhvr additive="base">
                                        <p:cTn id="35" dur="500" fill="hold"/>
                                        <p:tgtEl>
                                          <p:spTgt spid="2048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0489"/>
                                        </p:tgtEl>
                                        <p:attrNameLst>
                                          <p:attrName>style.visibility</p:attrName>
                                        </p:attrNameLst>
                                      </p:cBhvr>
                                      <p:to>
                                        <p:strVal val="visible"/>
                                      </p:to>
                                    </p:set>
                                    <p:anim calcmode="lin" valueType="num">
                                      <p:cBhvr additive="base">
                                        <p:cTn id="40" dur="500" fill="hold"/>
                                        <p:tgtEl>
                                          <p:spTgt spid="20489"/>
                                        </p:tgtEl>
                                        <p:attrNameLst>
                                          <p:attrName>ppt_x</p:attrName>
                                        </p:attrNameLst>
                                      </p:cBhvr>
                                      <p:tavLst>
                                        <p:tav tm="0">
                                          <p:val>
                                            <p:strVal val="#ppt_x"/>
                                          </p:val>
                                        </p:tav>
                                        <p:tav tm="100000">
                                          <p:val>
                                            <p:strVal val="#ppt_x"/>
                                          </p:val>
                                        </p:tav>
                                      </p:tavLst>
                                    </p:anim>
                                    <p:anim calcmode="lin" valueType="num">
                                      <p:cBhvr additive="base">
                                        <p:cTn id="41" dur="500" fill="hold"/>
                                        <p:tgtEl>
                                          <p:spTgt spid="204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animBg="1"/>
      <p:bldP spid="20486" grpId="0" animBg="1"/>
      <p:bldP spid="20487" grpId="0" animBg="1"/>
      <p:bldP spid="20488" grpId="0" animBg="1"/>
      <p:bldP spid="2048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zh-CN" altLang="en-US" smtClean="0"/>
              <a:t>数字水印和隐写术</a:t>
            </a:r>
          </a:p>
        </p:txBody>
      </p:sp>
      <p:sp>
        <p:nvSpPr>
          <p:cNvPr id="8197"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smtClean="0"/>
              <a:t>数字水印技术</a:t>
            </a:r>
            <a:r>
              <a:rPr lang="en-US" altLang="zh-CN" smtClean="0"/>
              <a:t>(Digital Watermarking)</a:t>
            </a:r>
          </a:p>
          <a:p>
            <a:pPr lvl="1" eaLnBrk="1" hangingPunct="1">
              <a:lnSpc>
                <a:spcPct val="150000"/>
              </a:lnSpc>
            </a:pPr>
            <a:r>
              <a:rPr lang="zh-CN" altLang="en-US" smtClean="0"/>
              <a:t>通过对媒体进行难以被感知的改动，从而</a:t>
            </a:r>
            <a:r>
              <a:rPr lang="zh-CN" altLang="en-US" u="sng" smtClean="0">
                <a:solidFill>
                  <a:srgbClr val="FF0000"/>
                </a:solidFill>
              </a:rPr>
              <a:t>嵌入与媒体有关的信息</a:t>
            </a:r>
            <a:r>
              <a:rPr lang="zh-CN" altLang="en-US" smtClean="0"/>
              <a:t>的技术。</a:t>
            </a:r>
            <a:endParaRPr lang="en-US" altLang="zh-CN" smtClean="0"/>
          </a:p>
          <a:p>
            <a:pPr eaLnBrk="1" hangingPunct="1">
              <a:lnSpc>
                <a:spcPct val="150000"/>
              </a:lnSpc>
            </a:pPr>
            <a:r>
              <a:rPr lang="zh-CN" altLang="en-US" smtClean="0"/>
              <a:t>隐写术</a:t>
            </a:r>
            <a:r>
              <a:rPr lang="en-US" altLang="zh-CN" smtClean="0"/>
              <a:t>(Steganography)</a:t>
            </a:r>
          </a:p>
          <a:p>
            <a:pPr lvl="1" eaLnBrk="1" hangingPunct="1">
              <a:lnSpc>
                <a:spcPct val="150000"/>
              </a:lnSpc>
            </a:pPr>
            <a:r>
              <a:rPr lang="en-US" altLang="zh-CN" smtClean="0"/>
              <a:t>Steganography</a:t>
            </a:r>
            <a:r>
              <a:rPr lang="zh-CN" altLang="en-US" smtClean="0"/>
              <a:t>来自于希腊词根</a:t>
            </a:r>
            <a:r>
              <a:rPr lang="en-US" altLang="zh-CN" smtClean="0"/>
              <a:t>:steganos</a:t>
            </a:r>
            <a:r>
              <a:rPr lang="zh-CN" altLang="en-US" smtClean="0"/>
              <a:t>和</a:t>
            </a:r>
            <a:r>
              <a:rPr lang="en-US" altLang="zh-CN" smtClean="0"/>
              <a:t>graphie</a:t>
            </a:r>
            <a:r>
              <a:rPr lang="zh-CN" altLang="en-US" smtClean="0"/>
              <a:t>。</a:t>
            </a:r>
            <a:endParaRPr lang="en-US" altLang="zh-CN" smtClean="0"/>
          </a:p>
          <a:p>
            <a:pPr eaLnBrk="1" hangingPunct="1">
              <a:lnSpc>
                <a:spcPct val="150000"/>
              </a:lnSpc>
              <a:buFont typeface="Wingdings" panose="05000000000000000000" pitchFamily="2" charset="2"/>
              <a:buNone/>
            </a:pPr>
            <a:endParaRPr lang="en-US" altLang="zh-CN" smtClean="0"/>
          </a:p>
          <a:p>
            <a:pPr eaLnBrk="1" hangingPunct="1">
              <a:lnSpc>
                <a:spcPct val="150000"/>
              </a:lnSpc>
              <a:buFont typeface="Wingdings" panose="05000000000000000000" pitchFamily="2" charset="2"/>
              <a:buNone/>
            </a:pPr>
            <a:endParaRPr lang="zh-CN" altLang="en-US" smtClean="0"/>
          </a:p>
          <a:p>
            <a:pPr eaLnBrk="1" hangingPunct="1">
              <a:lnSpc>
                <a:spcPct val="150000"/>
              </a:lnSpc>
              <a:buFont typeface="Wingdings" panose="05000000000000000000" pitchFamily="2" charset="2"/>
              <a:buNone/>
            </a:pPr>
            <a:endParaRPr lang="en-US" altLang="zh-CN"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anim calcmode="lin" valueType="num">
                                      <p:cBhvr additive="base">
                                        <p:cTn id="7" dur="500" fill="hold"/>
                                        <p:tgtEl>
                                          <p:spTgt spid="819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7">
                                            <p:txEl>
                                              <p:pRg st="1" end="1"/>
                                            </p:txEl>
                                          </p:spTgt>
                                        </p:tgtEl>
                                        <p:attrNameLst>
                                          <p:attrName>style.visibility</p:attrName>
                                        </p:attrNameLst>
                                      </p:cBhvr>
                                      <p:to>
                                        <p:strVal val="visible"/>
                                      </p:to>
                                    </p:set>
                                    <p:anim calcmode="lin" valueType="num">
                                      <p:cBhvr additive="base">
                                        <p:cTn id="13" dur="500" fill="hold"/>
                                        <p:tgtEl>
                                          <p:spTgt spid="819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7">
                                            <p:txEl>
                                              <p:pRg st="2" end="2"/>
                                            </p:txEl>
                                          </p:spTgt>
                                        </p:tgtEl>
                                        <p:attrNameLst>
                                          <p:attrName>style.visibility</p:attrName>
                                        </p:attrNameLst>
                                      </p:cBhvr>
                                      <p:to>
                                        <p:strVal val="visible"/>
                                      </p:to>
                                    </p:set>
                                    <p:anim calcmode="lin" valueType="num">
                                      <p:cBhvr additive="base">
                                        <p:cTn id="19" dur="500" fill="hold"/>
                                        <p:tgtEl>
                                          <p:spTgt spid="819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197">
                                            <p:txEl>
                                              <p:pRg st="3" end="3"/>
                                            </p:txEl>
                                          </p:spTgt>
                                        </p:tgtEl>
                                        <p:attrNameLst>
                                          <p:attrName>style.visibility</p:attrName>
                                        </p:attrNameLst>
                                      </p:cBhvr>
                                      <p:to>
                                        <p:strVal val="visible"/>
                                      </p:to>
                                    </p:set>
                                    <p:anim calcmode="lin" valueType="num">
                                      <p:cBhvr additive="base">
                                        <p:cTn id="25" dur="500" fill="hold"/>
                                        <p:tgtEl>
                                          <p:spTgt spid="819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uild="p" bldLvl="5"/>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p:cNvSpPr>
            <a:spLocks noGrp="1" noChangeArrowheads="1"/>
          </p:cNvSpPr>
          <p:nvPr>
            <p:ph type="title"/>
          </p:nvPr>
        </p:nvSpPr>
        <p:spPr/>
        <p:txBody>
          <a:bodyPr/>
          <a:lstStyle/>
          <a:p>
            <a:pPr eaLnBrk="1" hangingPunct="1"/>
            <a:r>
              <a:rPr lang="zh-CN" altLang="en-US" smtClean="0"/>
              <a:t>隐写术和数字水印现状</a:t>
            </a:r>
            <a:br>
              <a:rPr lang="zh-CN" altLang="en-US" smtClean="0"/>
            </a:br>
            <a:r>
              <a:rPr lang="zh-CN" altLang="en-US" smtClean="0"/>
              <a:t>	</a:t>
            </a:r>
            <a:r>
              <a:rPr lang="en-US" altLang="zh-CN" smtClean="0"/>
              <a:t>——</a:t>
            </a:r>
            <a:r>
              <a:rPr lang="zh-CN" altLang="en-US" sz="3200" smtClean="0"/>
              <a:t>文献检索（关键词）</a:t>
            </a:r>
          </a:p>
        </p:txBody>
      </p:sp>
      <p:sp>
        <p:nvSpPr>
          <p:cNvPr id="80901"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en-US" altLang="zh-CN" smtClean="0"/>
              <a:t>Information Hiding</a:t>
            </a:r>
            <a:r>
              <a:rPr lang="zh-CN" altLang="en-US" smtClean="0"/>
              <a:t>（信息隐藏）</a:t>
            </a:r>
          </a:p>
          <a:p>
            <a:pPr eaLnBrk="1" hangingPunct="1">
              <a:lnSpc>
                <a:spcPct val="150000"/>
              </a:lnSpc>
            </a:pPr>
            <a:r>
              <a:rPr lang="en-US" altLang="zh-CN" smtClean="0"/>
              <a:t>Steganography</a:t>
            </a:r>
            <a:r>
              <a:rPr lang="zh-CN" altLang="en-US" smtClean="0"/>
              <a:t>（隐写）</a:t>
            </a:r>
            <a:endParaRPr lang="en-US" altLang="zh-CN" smtClean="0"/>
          </a:p>
          <a:p>
            <a:pPr eaLnBrk="1" hangingPunct="1">
              <a:lnSpc>
                <a:spcPct val="150000"/>
              </a:lnSpc>
            </a:pPr>
            <a:r>
              <a:rPr lang="en-US" altLang="zh-CN" smtClean="0"/>
              <a:t>Steganalysis</a:t>
            </a:r>
            <a:r>
              <a:rPr lang="zh-CN" altLang="en-US" smtClean="0"/>
              <a:t>（隐写分析）</a:t>
            </a:r>
          </a:p>
          <a:p>
            <a:pPr eaLnBrk="1" hangingPunct="1">
              <a:lnSpc>
                <a:spcPct val="150000"/>
              </a:lnSpc>
            </a:pPr>
            <a:r>
              <a:rPr lang="en-US" altLang="zh-CN" smtClean="0"/>
              <a:t>Digital Watermarking</a:t>
            </a:r>
            <a:r>
              <a:rPr lang="zh-CN" altLang="en-US" smtClean="0"/>
              <a:t>（数字水印）</a:t>
            </a:r>
          </a:p>
        </p:txBody>
      </p:sp>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p:nvPr>
        </p:nvSpPr>
        <p:spPr/>
        <p:txBody>
          <a:bodyPr/>
          <a:lstStyle/>
          <a:p>
            <a:pPr eaLnBrk="1" hangingPunct="1"/>
            <a:r>
              <a:rPr lang="zh-CN" altLang="en-US" smtClean="0"/>
              <a:t>提纲</a:t>
            </a:r>
          </a:p>
        </p:txBody>
      </p:sp>
      <p:sp>
        <p:nvSpPr>
          <p:cNvPr id="81925" name="Rectangle 3" descr="Rectangle: Click to edit Master text styles&#10;Second level&#10;Third level&#10;Fourth level&#10;Fifth level"/>
          <p:cNvSpPr>
            <a:spLocks noGrp="1" noChangeArrowheads="1"/>
          </p:cNvSpPr>
          <p:nvPr>
            <p:ph idx="1"/>
          </p:nvPr>
        </p:nvSpPr>
        <p:spPr/>
        <p:txBody>
          <a:bodyPr/>
          <a:lstStyle/>
          <a:p>
            <a:pPr marL="0" indent="0" eaLnBrk="1" hangingPunct="1"/>
            <a:r>
              <a:rPr lang="zh-CN" altLang="en-US" smtClean="0">
                <a:solidFill>
                  <a:schemeClr val="hlink"/>
                </a:solidFill>
              </a:rPr>
              <a:t>隐写术和数字水印</a:t>
            </a:r>
          </a:p>
          <a:p>
            <a:pPr marL="0" indent="0" eaLnBrk="1" hangingPunct="1"/>
            <a:r>
              <a:rPr lang="zh-CN" altLang="en-US" smtClean="0">
                <a:solidFill>
                  <a:schemeClr val="hlink"/>
                </a:solidFill>
              </a:rPr>
              <a:t>隐写术和数字水印的历史</a:t>
            </a:r>
          </a:p>
          <a:p>
            <a:pPr marL="0" indent="0" eaLnBrk="1" hangingPunct="1"/>
            <a:r>
              <a:rPr lang="zh-CN" altLang="en-US" smtClean="0">
                <a:solidFill>
                  <a:schemeClr val="hlink"/>
                </a:solidFill>
              </a:rPr>
              <a:t>隐写术和数字水印的现状</a:t>
            </a:r>
          </a:p>
          <a:p>
            <a:pPr marL="0" indent="0" eaLnBrk="1" hangingPunct="1"/>
            <a:r>
              <a:rPr lang="zh-CN" altLang="en-US" b="1" smtClean="0">
                <a:solidFill>
                  <a:schemeClr val="hlink"/>
                </a:solidFill>
              </a:rPr>
              <a:t>信息隐藏的研究分支</a:t>
            </a:r>
          </a:p>
        </p:txBody>
      </p:sp>
    </p:spTree>
  </p:cSld>
  <p:clrMapOvr>
    <a:masterClrMapping/>
  </p:clrMapOvr>
  <p:transition>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p:txBody>
          <a:bodyPr/>
          <a:lstStyle/>
          <a:p>
            <a:pPr eaLnBrk="1" hangingPunct="1"/>
            <a:r>
              <a:rPr lang="zh-CN" altLang="en-US" smtClean="0"/>
              <a:t>信息隐藏研究分支</a:t>
            </a:r>
          </a:p>
        </p:txBody>
      </p:sp>
      <p:sp>
        <p:nvSpPr>
          <p:cNvPr id="33795" name="Rectangle 3" descr="Rectangle: Click to edit Master text styles&#10;Second level&#10;Third level&#10;Fourth level&#10;Fifth level"/>
          <p:cNvSpPr>
            <a:spLocks noGrp="1" noChangeArrowheads="1"/>
          </p:cNvSpPr>
          <p:nvPr>
            <p:ph idx="1"/>
          </p:nvPr>
        </p:nvSpPr>
        <p:spPr/>
        <p:txBody>
          <a:bodyPr/>
          <a:lstStyle/>
          <a:p>
            <a:pPr eaLnBrk="1" hangingPunct="1"/>
            <a:r>
              <a:rPr lang="zh-CN" altLang="en-US" dirty="0" smtClean="0"/>
              <a:t>隐写术－伪装式保密通信</a:t>
            </a:r>
          </a:p>
          <a:p>
            <a:pPr eaLnBrk="1" hangingPunct="1"/>
            <a:r>
              <a:rPr lang="zh-CN" altLang="en-US" dirty="0" smtClean="0"/>
              <a:t>数字水印－数字产品版权保护</a:t>
            </a:r>
          </a:p>
          <a:p>
            <a:pPr eaLnBrk="1" hangingPunct="1"/>
            <a:r>
              <a:rPr lang="zh-CN" altLang="en-US" dirty="0" smtClean="0"/>
              <a:t>隐蔽信道－计算机系统中的一些通道</a:t>
            </a:r>
          </a:p>
          <a:p>
            <a:pPr eaLnBrk="1" hangingPunct="1"/>
            <a:r>
              <a:rPr lang="zh-CN" altLang="en-US" dirty="0" smtClean="0"/>
              <a:t>信息分存－可视密码</a:t>
            </a:r>
            <a:endParaRPr lang="en-US" altLang="zh-CN" dirty="0" smtClean="0"/>
          </a:p>
          <a:p>
            <a:pPr eaLnBrk="1" hangingPunct="1"/>
            <a:r>
              <a:rPr lang="zh-CN" altLang="en-US" dirty="0" smtClean="0"/>
              <a:t>数字图像取证</a:t>
            </a:r>
            <a:r>
              <a:rPr lang="en-US" altLang="zh-CN" dirty="0" smtClean="0"/>
              <a:t>—</a:t>
            </a:r>
            <a:r>
              <a:rPr lang="zh-CN" altLang="en-US" dirty="0" smtClean="0"/>
              <a:t>真实性鉴别</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5">
                                            <p:txEl>
                                              <p:pRg st="2" end="2"/>
                                            </p:txEl>
                                          </p:spTgt>
                                        </p:tgtEl>
                                        <p:attrNameLst>
                                          <p:attrName>style.visibility</p:attrName>
                                        </p:attrNameLst>
                                      </p:cBhvr>
                                      <p:to>
                                        <p:strVal val="visible"/>
                                      </p:to>
                                    </p:set>
                                    <p:anim calcmode="lin" valueType="num">
                                      <p:cBhvr additive="base">
                                        <p:cTn id="19"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795">
                                            <p:txEl>
                                              <p:pRg st="3" end="3"/>
                                            </p:txEl>
                                          </p:spTgt>
                                        </p:tgtEl>
                                        <p:attrNameLst>
                                          <p:attrName>style.visibility</p:attrName>
                                        </p:attrNameLst>
                                      </p:cBhvr>
                                      <p:to>
                                        <p:strVal val="visible"/>
                                      </p:to>
                                    </p:set>
                                    <p:anim calcmode="lin" valueType="num">
                                      <p:cBhvr additive="base">
                                        <p:cTn id="25"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795">
                                            <p:txEl>
                                              <p:pRg st="4" end="4"/>
                                            </p:txEl>
                                          </p:spTgt>
                                        </p:tgtEl>
                                        <p:attrNameLst>
                                          <p:attrName>style.visibility</p:attrName>
                                        </p:attrNameLst>
                                      </p:cBhvr>
                                      <p:to>
                                        <p:strVal val="visible"/>
                                      </p:to>
                                    </p:set>
                                    <p:anim calcmode="lin" valueType="num">
                                      <p:cBhvr additive="base">
                                        <p:cTn id="31" dur="500" fill="hold"/>
                                        <p:tgtEl>
                                          <p:spTgt spid="337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pPr eaLnBrk="1" hangingPunct="1"/>
            <a:r>
              <a:rPr lang="zh-CN" altLang="en-US" smtClean="0"/>
              <a:t>信息隐藏研究分支</a:t>
            </a:r>
            <a:r>
              <a:rPr lang="en-US" altLang="zh-CN" smtClean="0"/>
              <a:t>——</a:t>
            </a:r>
            <a:r>
              <a:rPr lang="zh-CN" altLang="en-US" smtClean="0"/>
              <a:t>隐写术</a:t>
            </a:r>
            <a:endParaRPr lang="en-US" altLang="zh-CN" smtClean="0"/>
          </a:p>
        </p:txBody>
      </p:sp>
      <p:sp>
        <p:nvSpPr>
          <p:cNvPr id="34819"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dirty="0" smtClean="0"/>
              <a:t>利用人类感知系统以及计算机处理系统的</a:t>
            </a:r>
            <a:r>
              <a:rPr lang="zh-CN" altLang="en-US" b="1" dirty="0" smtClean="0">
                <a:solidFill>
                  <a:srgbClr val="FF0000"/>
                </a:solidFill>
              </a:rPr>
              <a:t>冗余</a:t>
            </a:r>
            <a:r>
              <a:rPr lang="zh-CN" altLang="en-US" dirty="0" smtClean="0"/>
              <a:t>隐藏信息</a:t>
            </a:r>
          </a:p>
          <a:p>
            <a:pPr eaLnBrk="1" hangingPunct="1">
              <a:lnSpc>
                <a:spcPct val="150000"/>
              </a:lnSpc>
            </a:pPr>
            <a:r>
              <a:rPr lang="zh-CN" altLang="en-US" dirty="0" smtClean="0"/>
              <a:t>载体可以是任何一种多媒体数据，如音频、视频、图像、甚至文本、数据等</a:t>
            </a:r>
          </a:p>
          <a:p>
            <a:pPr eaLnBrk="1" hangingPunct="1">
              <a:lnSpc>
                <a:spcPct val="150000"/>
              </a:lnSpc>
            </a:pPr>
            <a:r>
              <a:rPr lang="zh-CN" altLang="en-US" dirty="0" smtClean="0"/>
              <a:t>被隐藏的信息也可以是任何形式</a:t>
            </a:r>
          </a:p>
          <a:p>
            <a:pPr eaLnBrk="1" hangingPunct="1">
              <a:lnSpc>
                <a:spcPct val="150000"/>
              </a:lnSpc>
            </a:pPr>
            <a:r>
              <a:rPr lang="zh-CN" altLang="en-US" dirty="0" smtClean="0"/>
              <a:t>主要用于</a:t>
            </a:r>
            <a:r>
              <a:rPr lang="zh-CN" altLang="en-US" b="1" dirty="0" smtClean="0">
                <a:solidFill>
                  <a:srgbClr val="0000CC"/>
                </a:solidFill>
              </a:rPr>
              <a:t>军队和安全部门</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9">
                                            <p:txEl>
                                              <p:pRg st="1" end="1"/>
                                            </p:txEl>
                                          </p:spTgt>
                                        </p:tgtEl>
                                        <p:attrNameLst>
                                          <p:attrName>style.visibility</p:attrName>
                                        </p:attrNameLst>
                                      </p:cBhvr>
                                      <p:to>
                                        <p:strVal val="visible"/>
                                      </p:to>
                                    </p:set>
                                    <p:anim calcmode="lin" valueType="num">
                                      <p:cBhvr additive="base">
                                        <p:cTn id="13"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9">
                                            <p:txEl>
                                              <p:pRg st="2" end="2"/>
                                            </p:txEl>
                                          </p:spTgt>
                                        </p:tgtEl>
                                        <p:attrNameLst>
                                          <p:attrName>style.visibility</p:attrName>
                                        </p:attrNameLst>
                                      </p:cBhvr>
                                      <p:to>
                                        <p:strVal val="visible"/>
                                      </p:to>
                                    </p:set>
                                    <p:anim calcmode="lin" valueType="num">
                                      <p:cBhvr additive="base">
                                        <p:cTn id="19"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9">
                                            <p:txEl>
                                              <p:pRg st="3" end="3"/>
                                            </p:txEl>
                                          </p:spTgt>
                                        </p:tgtEl>
                                        <p:attrNameLst>
                                          <p:attrName>style.visibility</p:attrName>
                                        </p:attrNameLst>
                                      </p:cBhvr>
                                      <p:to>
                                        <p:strVal val="visible"/>
                                      </p:to>
                                    </p:set>
                                    <p:anim calcmode="lin" valueType="num">
                                      <p:cBhvr additive="base">
                                        <p:cTn id="25"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a:xfrm>
            <a:off x="1370013" y="1827213"/>
            <a:ext cx="6874395" cy="4114800"/>
          </a:xfrm>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版权保护</a:t>
            </a:r>
            <a:r>
              <a:rPr lang="en-US" altLang="zh-CN" dirty="0" smtClean="0"/>
              <a:t>(Copyright Protection)</a:t>
            </a:r>
          </a:p>
          <a:p>
            <a:pPr lvl="2">
              <a:lnSpc>
                <a:spcPct val="150000"/>
              </a:lnSpc>
            </a:pPr>
            <a:r>
              <a:rPr lang="zh-CN" altLang="en-US" dirty="0" smtClean="0"/>
              <a:t>早期版权保护方式存在漏洞，只有在作品中能发现版权申明时，版权所有者才能获相关补偿。然而，这种在作品某个部份增加的的申明很容易被去除。</a:t>
            </a: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版权保护</a:t>
            </a:r>
            <a:r>
              <a:rPr lang="en-US" altLang="zh-CN" dirty="0" smtClean="0"/>
              <a:t>(Copyright Protection)</a:t>
            </a:r>
          </a:p>
          <a:p>
            <a:pPr lvl="2">
              <a:lnSpc>
                <a:spcPct val="150000"/>
              </a:lnSpc>
            </a:pPr>
            <a:r>
              <a:rPr lang="zh-CN" altLang="en-US" dirty="0" smtClean="0"/>
              <a:t>常用</a:t>
            </a:r>
            <a:r>
              <a:rPr lang="zh-CN" altLang="en-US" b="1" dirty="0" smtClean="0">
                <a:solidFill>
                  <a:srgbClr val="0000CC"/>
                </a:solidFill>
              </a:rPr>
              <a:t>测试图像</a:t>
            </a:r>
            <a:r>
              <a:rPr lang="en-US" altLang="zh-CN" b="1" dirty="0" smtClean="0">
                <a:solidFill>
                  <a:srgbClr val="0000CC"/>
                </a:solidFill>
              </a:rPr>
              <a:t>Lena</a:t>
            </a:r>
            <a:r>
              <a:rPr lang="zh-CN" altLang="en-US" dirty="0" smtClean="0"/>
              <a:t>实际属于某杂志。</a:t>
            </a:r>
            <a:endParaRPr lang="en-US" altLang="zh-CN" dirty="0" smtClean="0"/>
          </a:p>
          <a:p>
            <a:pPr lvl="2">
              <a:lnSpc>
                <a:spcPct val="150000"/>
              </a:lnSpc>
            </a:pPr>
            <a:r>
              <a:rPr lang="zh-CN" altLang="en-US" dirty="0" smtClean="0"/>
              <a:t>最早使用该图像的研究者扫描时，只保留了</a:t>
            </a:r>
            <a:r>
              <a:rPr lang="en-US" altLang="zh-CN" dirty="0" smtClean="0"/>
              <a:t>Lena</a:t>
            </a:r>
            <a:r>
              <a:rPr lang="zh-CN" altLang="en-US" dirty="0" smtClean="0"/>
              <a:t>的脸部和肩部，遗漏了杂志的版权申明，以致于全世界大部份相关论文都使用了该测试图像而不知侵犯了该杂志的版权。</a:t>
            </a:r>
            <a:endParaRPr lang="en-US" altLang="zh-CN" dirty="0" smtClean="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50" y="3357563"/>
            <a:ext cx="1998663"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a:xfrm>
            <a:off x="1403648" y="1700808"/>
            <a:ext cx="7313612" cy="4114800"/>
          </a:xfrm>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版权保护</a:t>
            </a:r>
            <a:r>
              <a:rPr lang="en-US" altLang="zh-CN" dirty="0" smtClean="0"/>
              <a:t>(Copyright Protection)</a:t>
            </a:r>
          </a:p>
          <a:p>
            <a:pPr lvl="2">
              <a:lnSpc>
                <a:spcPct val="150000"/>
              </a:lnSpc>
            </a:pPr>
            <a:r>
              <a:rPr lang="zh-CN" altLang="en-US" dirty="0" smtClean="0"/>
              <a:t>最终该杂志决定忽略对该图像的“侵权”使用。</a:t>
            </a:r>
            <a:endParaRPr lang="en-US" altLang="zh-CN" dirty="0" smtClean="0"/>
          </a:p>
          <a:p>
            <a:pPr lvl="2">
              <a:lnSpc>
                <a:spcPct val="150000"/>
              </a:lnSpc>
            </a:pPr>
            <a:r>
              <a:rPr lang="zh-CN" altLang="en-US" dirty="0" smtClean="0"/>
              <a:t>水印具有不可感知性、不可分离性，因此既能有效提供媒体的版权所有者身份证明，又不会降低媒体感官效果。</a:t>
            </a: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版权保护</a:t>
            </a:r>
            <a:r>
              <a:rPr lang="en-US" altLang="zh-CN" dirty="0" smtClean="0"/>
              <a:t>(Copyright Protection)</a:t>
            </a:r>
          </a:p>
          <a:p>
            <a:pPr lvl="2">
              <a:lnSpc>
                <a:spcPct val="150000"/>
              </a:lnSpc>
            </a:pPr>
            <a:r>
              <a:rPr lang="en-US" altLang="zh-CN" dirty="0" err="1" smtClean="0"/>
              <a:t>Digimarc</a:t>
            </a:r>
            <a:r>
              <a:rPr lang="zh-CN" altLang="en-US" dirty="0" smtClean="0"/>
              <a:t>公司的图像水印是典型范例。</a:t>
            </a:r>
            <a:endParaRPr lang="en-US" altLang="zh-CN" dirty="0" smtClean="0"/>
          </a:p>
          <a:p>
            <a:pPr lvl="2">
              <a:lnSpc>
                <a:spcPct val="150000"/>
              </a:lnSpc>
            </a:pPr>
            <a:r>
              <a:rPr lang="en-US" altLang="zh-CN" dirty="0" err="1" smtClean="0"/>
              <a:t>Digimarc</a:t>
            </a:r>
            <a:r>
              <a:rPr lang="zh-CN" altLang="en-US" dirty="0" smtClean="0"/>
              <a:t>的图像水印检测器与</a:t>
            </a:r>
            <a:r>
              <a:rPr lang="en-US" altLang="zh-CN" dirty="0" smtClean="0"/>
              <a:t>Adobe</a:t>
            </a:r>
            <a:r>
              <a:rPr lang="zh-CN" altLang="en-US" dirty="0" smtClean="0"/>
              <a:t>图像处理软件</a:t>
            </a:r>
            <a:r>
              <a:rPr lang="en-US" altLang="zh-CN" dirty="0" smtClean="0"/>
              <a:t>Photoshop</a:t>
            </a:r>
            <a:r>
              <a:rPr lang="zh-CN" altLang="en-US" dirty="0" smtClean="0"/>
              <a:t>捆绑发布，一旦</a:t>
            </a:r>
            <a:r>
              <a:rPr lang="en-US" altLang="zh-CN" dirty="0" err="1" smtClean="0"/>
              <a:t>Digimarc</a:t>
            </a:r>
            <a:r>
              <a:rPr lang="zh-CN" altLang="en-US" dirty="0" smtClean="0"/>
              <a:t>的图像水印检测器发现水印，就通过水印信息检索互联网数据库，获取作者联系方式。</a:t>
            </a: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盗版追踪</a:t>
            </a:r>
            <a:r>
              <a:rPr lang="en-US" altLang="zh-CN" dirty="0" smtClean="0"/>
              <a:t>(Transaction Tracking)</a:t>
            </a:r>
          </a:p>
          <a:p>
            <a:pPr lvl="2">
              <a:lnSpc>
                <a:spcPct val="150000"/>
              </a:lnSpc>
            </a:pPr>
            <a:r>
              <a:rPr lang="zh-CN" altLang="en-US" dirty="0" smtClean="0"/>
              <a:t>在每份正版作品中</a:t>
            </a:r>
            <a:r>
              <a:rPr lang="zh-CN" altLang="en-US" dirty="0" smtClean="0">
                <a:solidFill>
                  <a:srgbClr val="FF0000"/>
                </a:solidFill>
              </a:rPr>
              <a:t>嵌入唯一标识（指纹）</a:t>
            </a:r>
            <a:r>
              <a:rPr lang="zh-CN" altLang="en-US" dirty="0" smtClean="0"/>
              <a:t>后，一旦出现盗版，就可以追踪其来源。</a:t>
            </a:r>
            <a:endParaRPr lang="en-US" altLang="zh-CN" dirty="0" smtClean="0"/>
          </a:p>
          <a:p>
            <a:pPr lvl="2">
              <a:lnSpc>
                <a:spcPct val="150000"/>
              </a:lnSpc>
            </a:pPr>
            <a:r>
              <a:rPr lang="en-US" altLang="zh-CN" dirty="0" smtClean="0"/>
              <a:t>2004, </a:t>
            </a:r>
            <a:r>
              <a:rPr lang="zh-CN" altLang="en-US" dirty="0" smtClean="0"/>
              <a:t>使用</a:t>
            </a:r>
            <a:r>
              <a:rPr lang="en-US" altLang="zh-CN" dirty="0" smtClean="0"/>
              <a:t>Philips</a:t>
            </a:r>
            <a:r>
              <a:rPr lang="zh-CN" altLang="en-US" dirty="0" smtClean="0"/>
              <a:t>视频水印技术</a:t>
            </a:r>
            <a:r>
              <a:rPr lang="zh-CN" altLang="en-US" b="1" dirty="0" smtClean="0">
                <a:solidFill>
                  <a:srgbClr val="0000CC"/>
                </a:solidFill>
              </a:rPr>
              <a:t>嵌入“指纹”</a:t>
            </a:r>
            <a:r>
              <a:rPr lang="zh-CN" altLang="en-US" dirty="0" smtClean="0"/>
              <a:t>信息的预览片被分发给</a:t>
            </a:r>
            <a:r>
              <a:rPr lang="en-US" altLang="zh-CN" dirty="0" smtClean="0"/>
              <a:t>5803</a:t>
            </a:r>
            <a:r>
              <a:rPr lang="zh-CN" altLang="en-US" dirty="0" smtClean="0"/>
              <a:t>名奥斯卡观影评选员，供评选员观看评分。</a:t>
            </a: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P spid="3"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盗版追踪</a:t>
            </a:r>
            <a:r>
              <a:rPr lang="en-US" altLang="zh-CN" dirty="0" smtClean="0"/>
              <a:t>(Transaction Tracking)</a:t>
            </a:r>
          </a:p>
          <a:p>
            <a:pPr lvl="2">
              <a:lnSpc>
                <a:spcPct val="150000"/>
              </a:lnSpc>
            </a:pPr>
            <a:r>
              <a:rPr lang="zh-CN" altLang="en-US" dirty="0" smtClean="0"/>
              <a:t>后来，其中一部影片的视频出现在互联网。分析这些盗版视频发现其</a:t>
            </a:r>
            <a:r>
              <a:rPr lang="zh-CN" altLang="en-US" b="1" dirty="0" smtClean="0">
                <a:solidFill>
                  <a:srgbClr val="0000CC"/>
                </a:solidFill>
              </a:rPr>
              <a:t>源自一位观影评选员的拷贝</a:t>
            </a:r>
            <a:r>
              <a:rPr lang="zh-CN" altLang="en-US" dirty="0" smtClean="0"/>
              <a:t>。该评选员曾把其拷贝提供给他的朋友。虽然他不知道自己朋友的作为，但这位</a:t>
            </a:r>
            <a:r>
              <a:rPr lang="en-US" altLang="zh-CN" dirty="0" smtClean="0"/>
              <a:t>70</a:t>
            </a:r>
            <a:r>
              <a:rPr lang="zh-CN" altLang="en-US" dirty="0" smtClean="0"/>
              <a:t>岁的演员仍然被起诉，罚款</a:t>
            </a:r>
            <a:r>
              <a:rPr lang="en-US" altLang="zh-CN" dirty="0" smtClean="0"/>
              <a:t>300</a:t>
            </a:r>
            <a:r>
              <a:rPr lang="zh-CN" altLang="en-US" dirty="0" smtClean="0"/>
              <a:t>万美元。</a:t>
            </a: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P spid="3"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zh-CN" altLang="en-US" smtClean="0"/>
              <a:t>数字水印和隐写术</a:t>
            </a:r>
          </a:p>
        </p:txBody>
      </p:sp>
      <p:sp>
        <p:nvSpPr>
          <p:cNvPr id="8197"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50000"/>
              </a:lnSpc>
            </a:pPr>
            <a:r>
              <a:rPr lang="zh-CN" altLang="en-US" smtClean="0"/>
              <a:t>隐写术</a:t>
            </a:r>
            <a:r>
              <a:rPr lang="en-US" altLang="zh-CN" smtClean="0"/>
              <a:t>(Steganography)</a:t>
            </a:r>
          </a:p>
          <a:p>
            <a:pPr lvl="1" eaLnBrk="1" hangingPunct="1">
              <a:lnSpc>
                <a:spcPct val="150000"/>
              </a:lnSpc>
            </a:pPr>
            <a:r>
              <a:rPr lang="en-US" altLang="zh-CN" smtClean="0"/>
              <a:t>Steganos</a:t>
            </a:r>
            <a:r>
              <a:rPr lang="zh-CN" altLang="en-US" smtClean="0"/>
              <a:t>指有遮盖物的</a:t>
            </a:r>
            <a:r>
              <a:rPr lang="en-US" altLang="zh-CN" smtClean="0"/>
              <a:t>;graphie</a:t>
            </a:r>
            <a:r>
              <a:rPr lang="zh-CN" altLang="en-US" smtClean="0"/>
              <a:t>指写。因此，</a:t>
            </a:r>
            <a:r>
              <a:rPr lang="en-US" altLang="zh-CN" smtClean="0"/>
              <a:t>Steganography</a:t>
            </a:r>
            <a:r>
              <a:rPr lang="zh-CN" altLang="en-US" smtClean="0"/>
              <a:t>的字面意思即为隐写。</a:t>
            </a:r>
            <a:endParaRPr lang="en-US" altLang="zh-CN" smtClean="0"/>
          </a:p>
          <a:p>
            <a:pPr lvl="1" eaLnBrk="1" hangingPunct="1">
              <a:lnSpc>
                <a:spcPct val="150000"/>
              </a:lnSpc>
            </a:pPr>
            <a:r>
              <a:rPr lang="zh-CN" altLang="en-US" smtClean="0"/>
              <a:t>隐写是通过对媒体进行难以被感知的改动，从而</a:t>
            </a:r>
            <a:r>
              <a:rPr lang="zh-CN" altLang="en-US" u="sng" smtClean="0">
                <a:solidFill>
                  <a:srgbClr val="FF0000"/>
                </a:solidFill>
              </a:rPr>
              <a:t>嵌入秘密信息</a:t>
            </a:r>
            <a:r>
              <a:rPr lang="zh-CN" altLang="en-US" smtClean="0"/>
              <a:t>的技术。</a:t>
            </a:r>
            <a:endParaRPr lang="en-US" altLang="zh-CN" smtClean="0"/>
          </a:p>
          <a:p>
            <a:pPr lvl="1" eaLnBrk="1" hangingPunct="1">
              <a:lnSpc>
                <a:spcPct val="150000"/>
              </a:lnSpc>
            </a:pPr>
            <a:endParaRPr lang="en-US" altLang="zh-CN" smtClean="0"/>
          </a:p>
          <a:p>
            <a:pPr eaLnBrk="1" hangingPunct="1">
              <a:lnSpc>
                <a:spcPct val="150000"/>
              </a:lnSpc>
              <a:buFont typeface="Wingdings" panose="05000000000000000000" pitchFamily="2" charset="2"/>
              <a:buNone/>
            </a:pPr>
            <a:endParaRPr lang="en-US" altLang="zh-CN" smtClean="0"/>
          </a:p>
          <a:p>
            <a:pPr eaLnBrk="1" hangingPunct="1">
              <a:lnSpc>
                <a:spcPct val="150000"/>
              </a:lnSpc>
              <a:buFont typeface="Wingdings" panose="05000000000000000000" pitchFamily="2" charset="2"/>
              <a:buNone/>
            </a:pPr>
            <a:endParaRPr lang="zh-CN" altLang="en-US" smtClean="0"/>
          </a:p>
          <a:p>
            <a:pPr eaLnBrk="1" hangingPunct="1">
              <a:lnSpc>
                <a:spcPct val="150000"/>
              </a:lnSpc>
              <a:buFont typeface="Wingdings" panose="05000000000000000000" pitchFamily="2" charset="2"/>
              <a:buNone/>
            </a:pPr>
            <a:endParaRPr lang="en-US" altLang="zh-CN"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anim calcmode="lin" valueType="num">
                                      <p:cBhvr additive="base">
                                        <p:cTn id="7" dur="500" fill="hold"/>
                                        <p:tgtEl>
                                          <p:spTgt spid="819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7">
                                            <p:txEl>
                                              <p:pRg st="1" end="1"/>
                                            </p:txEl>
                                          </p:spTgt>
                                        </p:tgtEl>
                                        <p:attrNameLst>
                                          <p:attrName>style.visibility</p:attrName>
                                        </p:attrNameLst>
                                      </p:cBhvr>
                                      <p:to>
                                        <p:strVal val="visible"/>
                                      </p:to>
                                    </p:set>
                                    <p:anim calcmode="lin" valueType="num">
                                      <p:cBhvr additive="base">
                                        <p:cTn id="13" dur="500" fill="hold"/>
                                        <p:tgtEl>
                                          <p:spTgt spid="819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7">
                                            <p:txEl>
                                              <p:pRg st="2" end="2"/>
                                            </p:txEl>
                                          </p:spTgt>
                                        </p:tgtEl>
                                        <p:attrNameLst>
                                          <p:attrName>style.visibility</p:attrName>
                                        </p:attrNameLst>
                                      </p:cBhvr>
                                      <p:to>
                                        <p:strVal val="visible"/>
                                      </p:to>
                                    </p:set>
                                    <p:anim calcmode="lin" valueType="num">
                                      <p:cBhvr additive="base">
                                        <p:cTn id="19" dur="500" fill="hold"/>
                                        <p:tgtEl>
                                          <p:spTgt spid="819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uild="p" bldLvl="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内容认证</a:t>
            </a:r>
            <a:r>
              <a:rPr lang="en-US" altLang="zh-CN" dirty="0" smtClean="0"/>
              <a:t>(Content Authentication)</a:t>
            </a:r>
          </a:p>
          <a:p>
            <a:pPr lvl="2">
              <a:lnSpc>
                <a:spcPct val="150000"/>
              </a:lnSpc>
            </a:pPr>
            <a:r>
              <a:rPr lang="zh-CN" altLang="en-US" dirty="0" smtClean="0"/>
              <a:t>数字媒体能够被轻易篡改。密码学提供了认证方式，对媒体</a:t>
            </a:r>
            <a:r>
              <a:rPr lang="zh-CN" altLang="en-US" b="1" dirty="0" smtClean="0">
                <a:solidFill>
                  <a:srgbClr val="FF0000"/>
                </a:solidFill>
              </a:rPr>
              <a:t>签名</a:t>
            </a:r>
            <a:r>
              <a:rPr lang="zh-CN" altLang="en-US" dirty="0" smtClean="0"/>
              <a:t>。</a:t>
            </a:r>
            <a:endParaRPr lang="en-US" altLang="zh-CN" dirty="0" smtClean="0"/>
          </a:p>
          <a:p>
            <a:pPr lvl="2">
              <a:lnSpc>
                <a:spcPct val="150000"/>
              </a:lnSpc>
            </a:pPr>
            <a:r>
              <a:rPr lang="zh-CN" altLang="en-US" dirty="0" smtClean="0"/>
              <a:t>签名通常存放在文件头或特定结构中，一旦格式变换，签名可能丢失。</a:t>
            </a: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内容认证</a:t>
            </a:r>
            <a:r>
              <a:rPr lang="en-US" altLang="zh-CN" dirty="0" smtClean="0"/>
              <a:t>(Content Authentication)</a:t>
            </a:r>
          </a:p>
          <a:p>
            <a:pPr lvl="2">
              <a:lnSpc>
                <a:spcPct val="150000"/>
              </a:lnSpc>
            </a:pPr>
            <a:r>
              <a:rPr lang="zh-CN" altLang="en-US" dirty="0" smtClean="0"/>
              <a:t>脆弱水印思路之一是将签名嵌入媒体，例如，媒体的高比特平面产生签名，低</a:t>
            </a:r>
            <a:r>
              <a:rPr lang="zh-CN" altLang="en-US" dirty="0"/>
              <a:t>比特平面承载</a:t>
            </a:r>
            <a:r>
              <a:rPr lang="zh-CN" altLang="en-US" dirty="0" smtClean="0"/>
              <a:t>水印。图像的任何改动都能被判别出。</a:t>
            </a:r>
            <a:endParaRPr lang="en-US" altLang="zh-CN" dirty="0" smtClean="0"/>
          </a:p>
          <a:p>
            <a:pPr lvl="2">
              <a:lnSpc>
                <a:spcPct val="150000"/>
              </a:lnSpc>
            </a:pPr>
            <a:r>
              <a:rPr lang="zh-CN" altLang="en-US" dirty="0" smtClean="0"/>
              <a:t>半脆弱水印能够容忍常规图像处理操作，例如格式转换，去噪，并检测定位内容篡改操作。</a:t>
            </a:r>
            <a:endParaRPr lang="en-US" altLang="zh-CN" dirty="0" smtClean="0"/>
          </a:p>
          <a:p>
            <a:pPr lvl="2">
              <a:lnSpc>
                <a:spcPct val="150000"/>
              </a:lnSpc>
            </a:pPr>
            <a:r>
              <a:rPr lang="zh-CN" altLang="en-US" dirty="0" smtClean="0"/>
              <a:t>水印还可用于图像的修复和还原。</a:t>
            </a:r>
            <a:endParaRPr lang="en-US" altLang="zh-CN" dirty="0" smtClean="0"/>
          </a:p>
          <a:p>
            <a:pPr lvl="2">
              <a:lnSpc>
                <a:spcPct val="150000"/>
              </a:lnSpc>
            </a:pP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拷贝控制</a:t>
            </a:r>
            <a:r>
              <a:rPr lang="en-US" altLang="zh-CN" dirty="0" smtClean="0"/>
              <a:t>(copy control)</a:t>
            </a:r>
          </a:p>
          <a:p>
            <a:pPr lvl="2">
              <a:lnSpc>
                <a:spcPct val="150000"/>
              </a:lnSpc>
            </a:pPr>
            <a:r>
              <a:rPr lang="zh-CN" altLang="en-US" dirty="0" smtClean="0"/>
              <a:t>一种方式是加密。例如</a:t>
            </a:r>
            <a:r>
              <a:rPr lang="zh-CN" altLang="en-US" dirty="0" smtClean="0">
                <a:solidFill>
                  <a:srgbClr val="FF0000"/>
                </a:solidFill>
              </a:rPr>
              <a:t>电视信号加密传输</a:t>
            </a:r>
            <a:r>
              <a:rPr lang="zh-CN" altLang="en-US" dirty="0" smtClean="0"/>
              <a:t>，只有包含特定密钥的机顶盒能够解密信号。这种方式的问题是，解密后的电视信号</a:t>
            </a:r>
            <a:r>
              <a:rPr lang="zh-CN" altLang="en-US" b="1" dirty="0">
                <a:solidFill>
                  <a:srgbClr val="0000CC"/>
                </a:solidFill>
              </a:rPr>
              <a:t>可</a:t>
            </a:r>
            <a:r>
              <a:rPr lang="zh-CN" altLang="en-US" b="1" dirty="0" smtClean="0">
                <a:solidFill>
                  <a:srgbClr val="0000CC"/>
                </a:solidFill>
              </a:rPr>
              <a:t>以输出并被录制、刻录。</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zh-CN" altLang="en-US" smtClean="0"/>
              <a:t>信息隐藏研究分支</a:t>
            </a:r>
            <a:r>
              <a:rPr lang="en-US" altLang="zh-CN" smtClean="0"/>
              <a:t>——</a:t>
            </a:r>
            <a:r>
              <a:rPr lang="zh-CN" altLang="en-US" smtClean="0"/>
              <a:t>数字水印</a:t>
            </a:r>
          </a:p>
        </p:txBody>
      </p:sp>
      <p:sp>
        <p:nvSpPr>
          <p:cNvPr id="3" name="Content Placeholder 2"/>
          <p:cNvSpPr>
            <a:spLocks noGrp="1"/>
          </p:cNvSpPr>
          <p:nvPr>
            <p:ph idx="1"/>
          </p:nvPr>
        </p:nvSpPr>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拷贝控制</a:t>
            </a:r>
            <a:r>
              <a:rPr lang="en-US" altLang="zh-CN" dirty="0" smtClean="0"/>
              <a:t>(copy control)</a:t>
            </a:r>
          </a:p>
          <a:p>
            <a:pPr lvl="2">
              <a:lnSpc>
                <a:spcPct val="150000"/>
              </a:lnSpc>
            </a:pPr>
            <a:r>
              <a:rPr lang="zh-CN" altLang="en-US" dirty="0" smtClean="0"/>
              <a:t>另一种思路是每个刻录装置都</a:t>
            </a:r>
            <a:r>
              <a:rPr lang="zh-CN" altLang="en-US" dirty="0" smtClean="0">
                <a:solidFill>
                  <a:srgbClr val="FF0000"/>
                </a:solidFill>
              </a:rPr>
              <a:t>配有水印检测设备</a:t>
            </a:r>
            <a:r>
              <a:rPr lang="zh-CN" altLang="en-US" dirty="0" smtClean="0"/>
              <a:t>，一旦检测到“禁止刻录”水印，便停止刻录。</a:t>
            </a:r>
            <a:endParaRPr lang="en-US" altLang="zh-CN" dirty="0" smtClean="0"/>
          </a:p>
          <a:p>
            <a:pPr lvl="2">
              <a:lnSpc>
                <a:spcPct val="150000"/>
              </a:lnSpc>
            </a:pPr>
            <a:r>
              <a:rPr lang="en-US" altLang="zh-CN" dirty="0" smtClean="0"/>
              <a:t>CPTWG(Copy Protection Technical Working Group)</a:t>
            </a:r>
            <a:r>
              <a:rPr lang="zh-CN" altLang="en-US" dirty="0" smtClean="0"/>
              <a:t>，和</a:t>
            </a:r>
            <a:r>
              <a:rPr lang="en-US" altLang="zh-CN" dirty="0" smtClean="0"/>
              <a:t>SDMI(Secure Digital Music Initiative)</a:t>
            </a:r>
            <a:r>
              <a:rPr lang="zh-CN" altLang="en-US" dirty="0" smtClean="0"/>
              <a:t>分别提出用于视频和音频的系统构想。</a:t>
            </a: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zh-CN" altLang="en-US" dirty="0" smtClean="0"/>
              <a:t>信息隐藏研究分支</a:t>
            </a:r>
            <a:r>
              <a:rPr lang="en-US" altLang="zh-CN" dirty="0" smtClean="0"/>
              <a:t>——</a:t>
            </a:r>
            <a:r>
              <a:rPr lang="zh-CN" altLang="en-US" dirty="0" smtClean="0"/>
              <a:t>数字水印</a:t>
            </a:r>
          </a:p>
        </p:txBody>
      </p:sp>
      <p:sp>
        <p:nvSpPr>
          <p:cNvPr id="3" name="Content Placeholder 2"/>
          <p:cNvSpPr>
            <a:spLocks noGrp="1"/>
          </p:cNvSpPr>
          <p:nvPr>
            <p:ph idx="1"/>
          </p:nvPr>
        </p:nvSpPr>
        <p:spPr>
          <a:xfrm>
            <a:off x="1370013" y="1827213"/>
            <a:ext cx="7488237" cy="4114800"/>
          </a:xfrm>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设备控制</a:t>
            </a:r>
            <a:r>
              <a:rPr lang="en-US" altLang="zh-CN" dirty="0" smtClean="0"/>
              <a:t>(device control)</a:t>
            </a:r>
          </a:p>
          <a:p>
            <a:pPr lvl="2">
              <a:lnSpc>
                <a:spcPct val="150000"/>
              </a:lnSpc>
            </a:pPr>
            <a:r>
              <a:rPr lang="zh-CN" altLang="en-US" dirty="0" smtClean="0"/>
              <a:t>拷贝控制实际</a:t>
            </a:r>
            <a:r>
              <a:rPr lang="zh-CN" altLang="en-US" dirty="0"/>
              <a:t>是</a:t>
            </a:r>
            <a:r>
              <a:rPr lang="zh-CN" altLang="en-US" dirty="0" smtClean="0"/>
              <a:t>设备控制的一种。设备控制更多地是丰富，而不是限制对媒体的使用。</a:t>
            </a:r>
            <a:endParaRPr lang="en-US" altLang="zh-CN" dirty="0" smtClean="0"/>
          </a:p>
          <a:p>
            <a:pPr lvl="2">
              <a:lnSpc>
                <a:spcPct val="150000"/>
              </a:lnSpc>
            </a:pPr>
            <a:r>
              <a:rPr lang="zh-CN" altLang="en-US" dirty="0" smtClean="0"/>
              <a:t>例如</a:t>
            </a:r>
            <a:r>
              <a:rPr lang="en-US" altLang="zh-CN" dirty="0" err="1" smtClean="0"/>
              <a:t>Digimarc</a:t>
            </a:r>
            <a:r>
              <a:rPr lang="zh-CN" altLang="en-US" dirty="0" smtClean="0"/>
              <a:t>的媒体桥技术。</a:t>
            </a:r>
            <a:endParaRPr lang="en-US" altLang="zh-CN" dirty="0" smtClean="0"/>
          </a:p>
          <a:p>
            <a:pPr lvl="2">
              <a:lnSpc>
                <a:spcPct val="150000"/>
              </a:lnSpc>
            </a:pPr>
            <a:r>
              <a:rPr lang="zh-CN" altLang="en-US" dirty="0" smtClean="0"/>
              <a:t>杂志中的</a:t>
            </a:r>
            <a:r>
              <a:rPr lang="zh-CN" altLang="en-US" b="1" dirty="0" smtClean="0">
                <a:solidFill>
                  <a:srgbClr val="0000CC"/>
                </a:solidFill>
              </a:rPr>
              <a:t>广告画面</a:t>
            </a:r>
            <a:r>
              <a:rPr lang="zh-CN" altLang="en-US" dirty="0" smtClean="0"/>
              <a:t>包含水印，使用手机捕获画面后，手机软件识别水印信息，并导航到相关网站。</a:t>
            </a: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zh-CN" altLang="en-US" dirty="0"/>
              <a:t>信息隐藏研究分支</a:t>
            </a:r>
            <a:r>
              <a:rPr lang="en-US" altLang="zh-CN" dirty="0"/>
              <a:t>——</a:t>
            </a:r>
            <a:r>
              <a:rPr lang="zh-CN" altLang="en-US" dirty="0"/>
              <a:t>数字水印</a:t>
            </a:r>
            <a:endParaRPr lang="zh-CN" altLang="en-US" dirty="0" smtClean="0"/>
          </a:p>
        </p:txBody>
      </p:sp>
      <p:sp>
        <p:nvSpPr>
          <p:cNvPr id="7171" name="Content Placeholder 2"/>
          <p:cNvSpPr>
            <a:spLocks noGrp="1"/>
          </p:cNvSpPr>
          <p:nvPr>
            <p:ph idx="1"/>
          </p:nvPr>
        </p:nvSpPr>
        <p:spPr>
          <a:xfrm>
            <a:off x="1370013" y="1827213"/>
            <a:ext cx="7345362" cy="4114800"/>
          </a:xfrm>
        </p:spPr>
        <p:txBody>
          <a:bodyPr/>
          <a:lstStyle/>
          <a:p>
            <a:r>
              <a:rPr lang="en-US" altLang="zh-CN" dirty="0" err="1" smtClean="0"/>
              <a:t>Digimarc</a:t>
            </a:r>
            <a:r>
              <a:rPr lang="zh-CN" altLang="en-US" dirty="0" smtClean="0"/>
              <a:t> </a:t>
            </a:r>
            <a:r>
              <a:rPr lang="en-US" altLang="zh-CN" dirty="0" err="1" smtClean="0"/>
              <a:t>MediaBridge</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pic>
        <p:nvPicPr>
          <p:cNvPr id="71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2466975"/>
            <a:ext cx="71056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7175" name="TextBox 6"/>
          <p:cNvSpPr txBox="1">
            <a:spLocks noChangeArrowheads="1"/>
          </p:cNvSpPr>
          <p:nvPr/>
        </p:nvSpPr>
        <p:spPr bwMode="auto">
          <a:xfrm>
            <a:off x="1071563" y="5845175"/>
            <a:ext cx="7286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dirty="0" smtClean="0"/>
              <a:t>图片源自</a:t>
            </a:r>
            <a:r>
              <a:rPr lang="en-US" altLang="zh-CN" sz="1600" dirty="0" smtClean="0"/>
              <a:t>:Burt Perry, Brian </a:t>
            </a:r>
            <a:r>
              <a:rPr lang="en-US" altLang="zh-CN" sz="1600" dirty="0" err="1" smtClean="0"/>
              <a:t>MacIntosh</a:t>
            </a:r>
            <a:r>
              <a:rPr lang="en-US" altLang="zh-CN" sz="1600" dirty="0" smtClean="0"/>
              <a:t>, Dave Cushman. </a:t>
            </a:r>
            <a:r>
              <a:rPr lang="en-US" altLang="zh-CN" sz="1600" dirty="0" err="1" smtClean="0"/>
              <a:t>Digimarc</a:t>
            </a:r>
            <a:r>
              <a:rPr lang="en-US" altLang="zh-CN" sz="1600" dirty="0" smtClean="0"/>
              <a:t> </a:t>
            </a:r>
            <a:r>
              <a:rPr lang="en-US" altLang="zh-CN" sz="1600" dirty="0" err="1" smtClean="0"/>
              <a:t>MediaBridge</a:t>
            </a:r>
            <a:r>
              <a:rPr lang="en-US" altLang="zh-CN" sz="1600" dirty="0" smtClean="0"/>
              <a:t> - The Birth of a Consumer Product, from Concept to Commercial Application.</a:t>
            </a:r>
            <a:endParaRPr lang="zh-CN" altLang="en-US" sz="1600" dirty="0"/>
          </a:p>
        </p:txBody>
      </p:sp>
    </p:spTree>
    <p:extLst>
      <p:ext uri="{BB962C8B-B14F-4D97-AF65-F5344CB8AC3E}">
        <p14:creationId xmlns:p14="http://schemas.microsoft.com/office/powerpoint/2010/main" val="2350246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4"/>
                                        </p:tgtEl>
                                        <p:attrNameLst>
                                          <p:attrName>style.visibility</p:attrName>
                                        </p:attrNameLst>
                                      </p:cBhvr>
                                      <p:to>
                                        <p:strVal val="visible"/>
                                      </p:to>
                                    </p:set>
                                    <p:anim calcmode="lin" valueType="num">
                                      <p:cBhvr additive="base">
                                        <p:cTn id="13" dur="500" fill="hold"/>
                                        <p:tgtEl>
                                          <p:spTgt spid="7174"/>
                                        </p:tgtEl>
                                        <p:attrNameLst>
                                          <p:attrName>ppt_x</p:attrName>
                                        </p:attrNameLst>
                                      </p:cBhvr>
                                      <p:tavLst>
                                        <p:tav tm="0">
                                          <p:val>
                                            <p:strVal val="#ppt_x"/>
                                          </p:val>
                                        </p:tav>
                                        <p:tav tm="100000">
                                          <p:val>
                                            <p:strVal val="#ppt_x"/>
                                          </p:val>
                                        </p:tav>
                                      </p:tavLst>
                                    </p:anim>
                                    <p:anim calcmode="lin" valueType="num">
                                      <p:cBhvr additive="base">
                                        <p:cTn id="14" dur="500" fill="hold"/>
                                        <p:tgtEl>
                                          <p:spTgt spid="717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175"/>
                                        </p:tgtEl>
                                        <p:attrNameLst>
                                          <p:attrName>style.visibility</p:attrName>
                                        </p:attrNameLst>
                                      </p:cBhvr>
                                      <p:to>
                                        <p:strVal val="visible"/>
                                      </p:to>
                                    </p:set>
                                    <p:anim calcmode="lin" valueType="num">
                                      <p:cBhvr additive="base">
                                        <p:cTn id="17" dur="500" fill="hold"/>
                                        <p:tgtEl>
                                          <p:spTgt spid="7175"/>
                                        </p:tgtEl>
                                        <p:attrNameLst>
                                          <p:attrName>ppt_x</p:attrName>
                                        </p:attrNameLst>
                                      </p:cBhvr>
                                      <p:tavLst>
                                        <p:tav tm="0">
                                          <p:val>
                                            <p:strVal val="#ppt_x"/>
                                          </p:val>
                                        </p:tav>
                                        <p:tav tm="100000">
                                          <p:val>
                                            <p:strVal val="#ppt_x"/>
                                          </p:val>
                                        </p:tav>
                                      </p:tavLst>
                                    </p:anim>
                                    <p:anim calcmode="lin" valueType="num">
                                      <p:cBhvr additive="base">
                                        <p:cTn id="18" dur="500" fill="hold"/>
                                        <p:tgtEl>
                                          <p:spTgt spid="71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17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zh-CN" altLang="en-US" smtClean="0"/>
              <a:t>分支</a:t>
            </a:r>
            <a:r>
              <a:rPr lang="en-US" altLang="zh-CN" smtClean="0"/>
              <a:t>——</a:t>
            </a:r>
            <a:r>
              <a:rPr lang="zh-CN" altLang="en-US" smtClean="0"/>
              <a:t>数字水印</a:t>
            </a:r>
          </a:p>
        </p:txBody>
      </p:sp>
      <p:sp>
        <p:nvSpPr>
          <p:cNvPr id="3" name="Content Placeholder 2"/>
          <p:cNvSpPr>
            <a:spLocks noGrp="1"/>
          </p:cNvSpPr>
          <p:nvPr>
            <p:ph idx="1"/>
          </p:nvPr>
        </p:nvSpPr>
        <p:spPr>
          <a:xfrm>
            <a:off x="1370013" y="1827213"/>
            <a:ext cx="7488237" cy="4114800"/>
          </a:xfrm>
        </p:spPr>
        <p:txBody>
          <a:bodyPr/>
          <a:lstStyle/>
          <a:p>
            <a:pPr>
              <a:lnSpc>
                <a:spcPct val="150000"/>
              </a:lnSpc>
            </a:pPr>
            <a:r>
              <a:rPr lang="zh-CN" altLang="en-US" dirty="0" smtClean="0"/>
              <a:t>数字水印应用</a:t>
            </a:r>
            <a:endParaRPr lang="en-US" altLang="zh-CN" dirty="0" smtClean="0"/>
          </a:p>
          <a:p>
            <a:pPr lvl="1">
              <a:lnSpc>
                <a:spcPct val="150000"/>
              </a:lnSpc>
            </a:pPr>
            <a:r>
              <a:rPr lang="zh-CN" altLang="en-US" dirty="0" smtClean="0"/>
              <a:t>标注</a:t>
            </a:r>
            <a:r>
              <a:rPr lang="en-US" altLang="zh-CN" dirty="0" smtClean="0"/>
              <a:t>(captioning)</a:t>
            </a:r>
          </a:p>
          <a:p>
            <a:pPr lvl="2">
              <a:lnSpc>
                <a:spcPct val="150000"/>
              </a:lnSpc>
            </a:pPr>
            <a:r>
              <a:rPr lang="zh-CN" altLang="en-US" dirty="0" smtClean="0"/>
              <a:t>网络多媒体资源（音频、图像、视频</a:t>
            </a:r>
            <a:r>
              <a:rPr lang="en-US" altLang="zh-CN" dirty="0" smtClean="0"/>
              <a:t>…</a:t>
            </a:r>
            <a:r>
              <a:rPr lang="zh-CN" altLang="en-US" dirty="0" smtClean="0"/>
              <a:t>）中嵌入信息（标题、关键词、分类</a:t>
            </a:r>
            <a:r>
              <a:rPr lang="en-US" altLang="zh-CN" dirty="0" smtClean="0"/>
              <a:t>…</a:t>
            </a:r>
            <a:r>
              <a:rPr lang="zh-CN" altLang="en-US" dirty="0" smtClean="0"/>
              <a:t>），便于</a:t>
            </a:r>
            <a:r>
              <a:rPr lang="zh-CN" altLang="en-US" b="1" dirty="0" smtClean="0">
                <a:solidFill>
                  <a:srgbClr val="0000CC"/>
                </a:solidFill>
              </a:rPr>
              <a:t>多媒体检索</a:t>
            </a:r>
            <a:r>
              <a:rPr lang="zh-CN" altLang="en-US" dirty="0" smtClean="0"/>
              <a:t>。</a:t>
            </a:r>
            <a:endParaRPr lang="en-US" altLang="zh-CN" dirty="0" smtClean="0"/>
          </a:p>
          <a:p>
            <a:pPr lvl="2">
              <a:lnSpc>
                <a:spcPct val="150000"/>
              </a:lnSpc>
            </a:pPr>
            <a:r>
              <a:rPr lang="zh-CN" altLang="en-US" dirty="0" smtClean="0"/>
              <a:t>把感兴趣的图像特征（或区域）的</a:t>
            </a:r>
            <a:r>
              <a:rPr lang="zh-CN" altLang="en-US" b="1" dirty="0" smtClean="0">
                <a:solidFill>
                  <a:srgbClr val="0000CC"/>
                </a:solidFill>
              </a:rPr>
              <a:t>位置和识别信息</a:t>
            </a:r>
            <a:r>
              <a:rPr lang="zh-CN" altLang="en-US" dirty="0" smtClean="0"/>
              <a:t>嵌入图像中，可以实现特征定位和识别。</a:t>
            </a:r>
            <a:endParaRPr lang="en-US" altLang="zh-CN"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Grp="1" noChangeArrowheads="1"/>
          </p:cNvSpPr>
          <p:nvPr>
            <p:ph type="title"/>
          </p:nvPr>
        </p:nvSpPr>
        <p:spPr/>
        <p:txBody>
          <a:bodyPr/>
          <a:lstStyle/>
          <a:p>
            <a:pPr eaLnBrk="1" hangingPunct="1"/>
            <a:r>
              <a:rPr lang="zh-CN" altLang="en-US" smtClean="0"/>
              <a:t>分支</a:t>
            </a:r>
            <a:r>
              <a:rPr lang="en-US" altLang="zh-CN" smtClean="0"/>
              <a:t>——</a:t>
            </a:r>
            <a:r>
              <a:rPr lang="zh-CN" altLang="en-US" smtClean="0"/>
              <a:t>隐蔽信道</a:t>
            </a:r>
          </a:p>
        </p:txBody>
      </p:sp>
      <p:sp>
        <p:nvSpPr>
          <p:cNvPr id="32771" name="Rectangle 3" descr="Rectangle: Click to edit Master text styles&#10;Second level&#10;Third level&#10;Fourth level&#10;Fifth level"/>
          <p:cNvSpPr>
            <a:spLocks noGrp="1" noChangeArrowheads="1"/>
          </p:cNvSpPr>
          <p:nvPr>
            <p:ph idx="1"/>
          </p:nvPr>
        </p:nvSpPr>
        <p:spPr>
          <a:xfrm>
            <a:off x="857250" y="1643063"/>
            <a:ext cx="7626350" cy="4572000"/>
          </a:xfrm>
        </p:spPr>
        <p:txBody>
          <a:bodyPr/>
          <a:lstStyle/>
          <a:p>
            <a:pPr eaLnBrk="1" hangingPunct="1">
              <a:lnSpc>
                <a:spcPct val="150000"/>
              </a:lnSpc>
            </a:pPr>
            <a:r>
              <a:rPr lang="zh-CN" altLang="en-US" b="1" dirty="0" smtClean="0">
                <a:solidFill>
                  <a:srgbClr val="0000CC"/>
                </a:solidFill>
              </a:rPr>
              <a:t>隐蔽信道</a:t>
            </a:r>
            <a:endParaRPr lang="en-US" altLang="zh-CN" b="1" dirty="0" smtClean="0">
              <a:solidFill>
                <a:srgbClr val="0000CC"/>
              </a:solidFill>
            </a:endParaRPr>
          </a:p>
          <a:p>
            <a:pPr lvl="2">
              <a:lnSpc>
                <a:spcPct val="150000"/>
              </a:lnSpc>
            </a:pPr>
            <a:r>
              <a:rPr lang="zh-CN" altLang="en-US" dirty="0" smtClean="0"/>
              <a:t>隐蔽信道是相对于公开信道而言的，和公开信道一起使用，</a:t>
            </a:r>
            <a:r>
              <a:rPr lang="zh-CN" altLang="en-US" b="1" dirty="0" smtClean="0">
                <a:solidFill>
                  <a:srgbClr val="FF0000"/>
                </a:solidFill>
              </a:rPr>
              <a:t>公开信道上传输的信息，是隐蔽信道的载体。</a:t>
            </a:r>
            <a:endParaRPr lang="en-US" altLang="zh-CN" b="1" dirty="0" smtClean="0">
              <a:solidFill>
                <a:srgbClr val="FF0000"/>
              </a:solidFill>
            </a:endParaRPr>
          </a:p>
          <a:p>
            <a:pPr lvl="2">
              <a:lnSpc>
                <a:spcPct val="150000"/>
              </a:lnSpc>
            </a:pPr>
            <a:r>
              <a:rPr lang="zh-CN" altLang="en-US" dirty="0" smtClean="0"/>
              <a:t>例如：</a:t>
            </a:r>
            <a:r>
              <a:rPr lang="en-US" altLang="zh-CN" b="1" dirty="0" smtClean="0">
                <a:solidFill>
                  <a:srgbClr val="0000CC"/>
                </a:solidFill>
              </a:rPr>
              <a:t>TCP</a:t>
            </a:r>
            <a:r>
              <a:rPr lang="zh-CN" altLang="en-US" b="1" dirty="0" smtClean="0">
                <a:solidFill>
                  <a:srgbClr val="0000CC"/>
                </a:solidFill>
              </a:rPr>
              <a:t>协议头中保留字段</a:t>
            </a:r>
            <a:r>
              <a:rPr lang="zh-CN" altLang="en-US" dirty="0" smtClean="0"/>
              <a:t>可用于携带秘密信息。</a:t>
            </a:r>
          </a:p>
        </p:txBody>
      </p:sp>
      <p:pic>
        <p:nvPicPr>
          <p:cNvPr id="563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88" y="4724400"/>
            <a:ext cx="45815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anim calcmode="lin" valueType="num">
                                      <p:cBhvr additive="base">
                                        <p:cTn id="11" dur="5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77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anim calcmode="lin" valueType="num">
                                      <p:cBhvr additive="base">
                                        <p:cTn id="15"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56327"/>
                                        </p:tgtEl>
                                        <p:attrNameLst>
                                          <p:attrName>style.visibility</p:attrName>
                                        </p:attrNameLst>
                                      </p:cBhvr>
                                      <p:to>
                                        <p:strVal val="visible"/>
                                      </p:to>
                                    </p:set>
                                    <p:anim calcmode="lin" valueType="num">
                                      <p:cBhvr additive="base">
                                        <p:cTn id="21" dur="500" fill="hold"/>
                                        <p:tgtEl>
                                          <p:spTgt spid="56327"/>
                                        </p:tgtEl>
                                        <p:attrNameLst>
                                          <p:attrName>ppt_x</p:attrName>
                                        </p:attrNameLst>
                                      </p:cBhvr>
                                      <p:tavLst>
                                        <p:tav tm="0">
                                          <p:val>
                                            <p:strVal val="#ppt_x"/>
                                          </p:val>
                                        </p:tav>
                                        <p:tav tm="100000">
                                          <p:val>
                                            <p:strVal val="#ppt_x"/>
                                          </p:val>
                                        </p:tav>
                                      </p:tavLst>
                                    </p:anim>
                                    <p:anim calcmode="lin" valueType="num">
                                      <p:cBhvr additive="base">
                                        <p:cTn id="22" dur="500" fill="hold"/>
                                        <p:tgtEl>
                                          <p:spTgt spid="563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p:cNvSpPr>
            <a:spLocks noGrp="1" noChangeArrowheads="1"/>
          </p:cNvSpPr>
          <p:nvPr>
            <p:ph type="title"/>
          </p:nvPr>
        </p:nvSpPr>
        <p:spPr/>
        <p:txBody>
          <a:bodyPr/>
          <a:lstStyle/>
          <a:p>
            <a:pPr eaLnBrk="1" hangingPunct="1"/>
            <a:r>
              <a:rPr lang="zh-CN" altLang="en-US" dirty="0" smtClean="0"/>
              <a:t>信息隐藏研究分支</a:t>
            </a:r>
            <a:r>
              <a:rPr lang="en-US" altLang="zh-CN" dirty="0" smtClean="0"/>
              <a:t>——</a:t>
            </a:r>
            <a:r>
              <a:rPr lang="zh-CN" altLang="en-US" dirty="0" smtClean="0">
                <a:solidFill>
                  <a:srgbClr val="0000CC"/>
                </a:solidFill>
              </a:rPr>
              <a:t>可视密码</a:t>
            </a:r>
          </a:p>
        </p:txBody>
      </p:sp>
      <p:sp>
        <p:nvSpPr>
          <p:cNvPr id="33795" name="Rectangle 3" descr="Rectangle: Click to edit Master text styles&#10;Second level&#10;Third level&#10;Fourth level&#10;Fifth level"/>
          <p:cNvSpPr>
            <a:spLocks noGrp="1" noChangeArrowheads="1"/>
          </p:cNvSpPr>
          <p:nvPr>
            <p:ph idx="1"/>
          </p:nvPr>
        </p:nvSpPr>
        <p:spPr>
          <a:xfrm>
            <a:off x="1187624" y="1844824"/>
            <a:ext cx="7344816" cy="4648200"/>
          </a:xfrm>
        </p:spPr>
        <p:txBody>
          <a:bodyPr/>
          <a:lstStyle/>
          <a:p>
            <a:pPr eaLnBrk="1" hangingPunct="1">
              <a:lnSpc>
                <a:spcPct val="150000"/>
              </a:lnSpc>
            </a:pPr>
            <a:r>
              <a:rPr lang="en-US" altLang="zh-CN" sz="2400" dirty="0" smtClean="0"/>
              <a:t>1994</a:t>
            </a:r>
            <a:r>
              <a:rPr lang="zh-CN" altLang="en-US" sz="2400" dirty="0" smtClean="0"/>
              <a:t>年，</a:t>
            </a:r>
            <a:r>
              <a:rPr lang="en-US" altLang="zh-CN" sz="2400" dirty="0" err="1" smtClean="0"/>
              <a:t>M.Naor</a:t>
            </a:r>
            <a:r>
              <a:rPr lang="zh-CN" altLang="en-US" sz="2400" dirty="0" smtClean="0"/>
              <a:t>和</a:t>
            </a:r>
            <a:r>
              <a:rPr lang="en-US" altLang="zh-CN" sz="2400" dirty="0" err="1" smtClean="0"/>
              <a:t>A.Shamir</a:t>
            </a:r>
            <a:r>
              <a:rPr lang="zh-CN" altLang="en-US" sz="2400" dirty="0" smtClean="0"/>
              <a:t>提出。</a:t>
            </a:r>
          </a:p>
          <a:p>
            <a:pPr eaLnBrk="1" hangingPunct="1">
              <a:lnSpc>
                <a:spcPct val="150000"/>
              </a:lnSpc>
            </a:pPr>
            <a:r>
              <a:rPr lang="zh-CN" altLang="en-US" sz="2400" dirty="0" smtClean="0"/>
              <a:t>其思想是把要隐藏的密钥信息通过算法</a:t>
            </a:r>
            <a:r>
              <a:rPr lang="zh-CN" altLang="en-US" sz="2400" b="1" dirty="0" smtClean="0">
                <a:solidFill>
                  <a:srgbClr val="FF0000"/>
                </a:solidFill>
              </a:rPr>
              <a:t>隐藏到两个或多个子密钥图片中</a:t>
            </a:r>
            <a:r>
              <a:rPr lang="zh-CN" altLang="en-US" sz="2400" dirty="0" smtClean="0"/>
              <a:t>。</a:t>
            </a:r>
          </a:p>
          <a:p>
            <a:pPr eaLnBrk="1" hangingPunct="1">
              <a:lnSpc>
                <a:spcPct val="150000"/>
              </a:lnSpc>
            </a:pPr>
            <a:r>
              <a:rPr lang="zh-CN" altLang="en-US" sz="2400" dirty="0" smtClean="0"/>
              <a:t>每一张图片上都有随机分布的黑点和白点。</a:t>
            </a:r>
          </a:p>
          <a:p>
            <a:pPr eaLnBrk="1" hangingPunct="1">
              <a:lnSpc>
                <a:spcPct val="150000"/>
              </a:lnSpc>
            </a:pPr>
            <a:r>
              <a:rPr lang="zh-CN" altLang="en-US" sz="2400" dirty="0" smtClean="0"/>
              <a:t>把所有的图片</a:t>
            </a:r>
            <a:r>
              <a:rPr lang="zh-CN" altLang="en-US" sz="2400" b="1" dirty="0" smtClean="0">
                <a:solidFill>
                  <a:srgbClr val="0000CC"/>
                </a:solidFill>
              </a:rPr>
              <a:t>叠加</a:t>
            </a:r>
            <a:r>
              <a:rPr lang="zh-CN" altLang="en-US" sz="2400" dirty="0" smtClean="0"/>
              <a:t>在一起，则能</a:t>
            </a:r>
            <a:r>
              <a:rPr lang="zh-CN" altLang="en-US" sz="2400" b="1" dirty="0" smtClean="0">
                <a:solidFill>
                  <a:srgbClr val="0000CC"/>
                </a:solidFill>
              </a:rPr>
              <a:t>恢复</a:t>
            </a:r>
            <a:r>
              <a:rPr lang="zh-CN" altLang="en-US" sz="2400" dirty="0" smtClean="0"/>
              <a:t>出原有的信息。</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5">
                                            <p:txEl>
                                              <p:pRg st="2" end="2"/>
                                            </p:txEl>
                                          </p:spTgt>
                                        </p:tgtEl>
                                        <p:attrNameLst>
                                          <p:attrName>style.visibility</p:attrName>
                                        </p:attrNameLst>
                                      </p:cBhvr>
                                      <p:to>
                                        <p:strVal val="visible"/>
                                      </p:to>
                                    </p:set>
                                    <p:anim calcmode="lin" valueType="num">
                                      <p:cBhvr additive="base">
                                        <p:cTn id="19"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795">
                                            <p:txEl>
                                              <p:pRg st="3" end="3"/>
                                            </p:txEl>
                                          </p:spTgt>
                                        </p:tgtEl>
                                        <p:attrNameLst>
                                          <p:attrName>style.visibility</p:attrName>
                                        </p:attrNameLst>
                                      </p:cBhvr>
                                      <p:to>
                                        <p:strVal val="visible"/>
                                      </p:to>
                                    </p:set>
                                    <p:anim calcmode="lin" valueType="num">
                                      <p:cBhvr additive="base">
                                        <p:cTn id="25"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2"/>
          <p:cNvSpPr>
            <a:spLocks noGrp="1" noChangeArrowheads="1"/>
          </p:cNvSpPr>
          <p:nvPr>
            <p:ph type="title"/>
          </p:nvPr>
        </p:nvSpPr>
        <p:spPr/>
        <p:txBody>
          <a:bodyPr/>
          <a:lstStyle/>
          <a:p>
            <a:pPr eaLnBrk="1" hangingPunct="1"/>
            <a:r>
              <a:rPr lang="zh-CN" altLang="en-US" smtClean="0"/>
              <a:t>信息隐藏研究分支</a:t>
            </a:r>
            <a:r>
              <a:rPr lang="en-US" altLang="zh-CN" smtClean="0"/>
              <a:t>——</a:t>
            </a:r>
            <a:r>
              <a:rPr lang="zh-CN" altLang="en-US" smtClean="0"/>
              <a:t>可视密码</a:t>
            </a:r>
          </a:p>
        </p:txBody>
      </p:sp>
      <p:sp>
        <p:nvSpPr>
          <p:cNvPr id="33795" name="Rectangle 3" descr="Rectangle: Click to edit Master text styles&#10;Second level&#10;Third level&#10;Fourth level&#10;Fifth level"/>
          <p:cNvSpPr>
            <a:spLocks noGrp="1" noChangeArrowheads="1"/>
          </p:cNvSpPr>
          <p:nvPr>
            <p:ph idx="1"/>
          </p:nvPr>
        </p:nvSpPr>
        <p:spPr>
          <a:xfrm>
            <a:off x="1259632" y="2060848"/>
            <a:ext cx="6882531" cy="4229844"/>
          </a:xfrm>
        </p:spPr>
        <p:txBody>
          <a:bodyPr/>
          <a:lstStyle/>
          <a:p>
            <a:pPr eaLnBrk="1" hangingPunct="1">
              <a:lnSpc>
                <a:spcPct val="150000"/>
              </a:lnSpc>
            </a:pPr>
            <a:r>
              <a:rPr lang="zh-CN" altLang="en-US" sz="2400" dirty="0" smtClean="0"/>
              <a:t>主要特点：恢复秘密图像时不需要任何复杂的计算，直接以人的</a:t>
            </a:r>
            <a:r>
              <a:rPr lang="zh-CN" altLang="en-US" sz="2400" b="1" dirty="0" smtClean="0">
                <a:solidFill>
                  <a:srgbClr val="FF0000"/>
                </a:solidFill>
              </a:rPr>
              <a:t>视觉系统</a:t>
            </a:r>
            <a:r>
              <a:rPr lang="zh-CN" altLang="en-US" sz="2400" dirty="0" smtClean="0"/>
              <a:t>就可以将秘密图像辨识出来。 </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zh-CN" altLang="en-US" sz="3200" smtClean="0"/>
              <a:t>与密码技术的区别</a:t>
            </a:r>
            <a:endParaRPr lang="en-US" altLang="zh-CN" sz="3200" smtClean="0"/>
          </a:p>
        </p:txBody>
      </p:sp>
      <p:graphicFrame>
        <p:nvGraphicFramePr>
          <p:cNvPr id="8197" name="Object 4"/>
          <p:cNvGraphicFramePr>
            <a:graphicFrameLocks noGrp="1" noChangeAspect="1"/>
          </p:cNvGraphicFramePr>
          <p:nvPr>
            <p:ph idx="1"/>
          </p:nvPr>
        </p:nvGraphicFramePr>
        <p:xfrm>
          <a:off x="1882775" y="2924175"/>
          <a:ext cx="5681663" cy="1073150"/>
        </p:xfrm>
        <a:graphic>
          <a:graphicData uri="http://schemas.openxmlformats.org/presentationml/2006/ole">
            <mc:AlternateContent xmlns:mc="http://schemas.openxmlformats.org/markup-compatibility/2006">
              <mc:Choice xmlns:v="urn:schemas-microsoft-com:vml" Requires="v">
                <p:oleObj spid="_x0000_s14428" name="Visio" r:id="rId4" imgW="5681472" imgH="1072591" progId="Visio.Drawing.11">
                  <p:embed/>
                </p:oleObj>
              </mc:Choice>
              <mc:Fallback>
                <p:oleObj name="Visio" r:id="rId4" imgW="5681472" imgH="1072591"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775" y="2924175"/>
                        <a:ext cx="5681663"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2" name="Text Box 6"/>
          <p:cNvSpPr txBox="1">
            <a:spLocks noChangeArrowheads="1"/>
          </p:cNvSpPr>
          <p:nvPr/>
        </p:nvSpPr>
        <p:spPr bwMode="auto">
          <a:xfrm>
            <a:off x="1906588" y="2133600"/>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latin typeface="Tahoma" panose="020B0604030504040204" pitchFamily="34" charset="0"/>
              </a:rPr>
              <a:t>Alice</a:t>
            </a:r>
          </a:p>
        </p:txBody>
      </p:sp>
      <p:sp>
        <p:nvSpPr>
          <p:cNvPr id="14343" name="Text Box 7"/>
          <p:cNvSpPr txBox="1">
            <a:spLocks noChangeArrowheads="1"/>
          </p:cNvSpPr>
          <p:nvPr/>
        </p:nvSpPr>
        <p:spPr bwMode="auto">
          <a:xfrm>
            <a:off x="6588125" y="2108200"/>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latin typeface="Tahoma" panose="020B0604030504040204" pitchFamily="34" charset="0"/>
              </a:rPr>
              <a:t>Bob</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additive="base">
                                        <p:cTn id="7" dur="500" fill="hold"/>
                                        <p:tgtEl>
                                          <p:spTgt spid="8197"/>
                                        </p:tgtEl>
                                        <p:attrNameLst>
                                          <p:attrName>ppt_x</p:attrName>
                                        </p:attrNameLst>
                                      </p:cBhvr>
                                      <p:tavLst>
                                        <p:tav tm="0">
                                          <p:val>
                                            <p:strVal val="#ppt_x"/>
                                          </p:val>
                                        </p:tav>
                                        <p:tav tm="100000">
                                          <p:val>
                                            <p:strVal val="#ppt_x"/>
                                          </p:val>
                                        </p:tav>
                                      </p:tavLst>
                                    </p:anim>
                                    <p:anim calcmode="lin" valueType="num">
                                      <p:cBhvr additive="base">
                                        <p:cTn id="8"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60" name="Object 0"/>
          <p:cNvGraphicFramePr>
            <a:graphicFrameLocks noChangeAspect="1"/>
          </p:cNvGraphicFramePr>
          <p:nvPr/>
        </p:nvGraphicFramePr>
        <p:xfrm>
          <a:off x="2209800" y="533400"/>
          <a:ext cx="4610100" cy="3200400"/>
        </p:xfrm>
        <a:graphic>
          <a:graphicData uri="http://schemas.openxmlformats.org/presentationml/2006/ole">
            <mc:AlternateContent xmlns:mc="http://schemas.openxmlformats.org/markup-compatibility/2006">
              <mc:Choice xmlns:v="urn:schemas-microsoft-com:vml" Requires="v">
                <p:oleObj spid="_x0000_s122029" r:id="rId3" imgW="4610744" imgH="3200000" progId="PBrush">
                  <p:embed/>
                </p:oleObj>
              </mc:Choice>
              <mc:Fallback>
                <p:oleObj r:id="rId3" imgW="4610744" imgH="3200000" progId="PBrush">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533400"/>
                        <a:ext cx="46101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1" name="Object 1"/>
          <p:cNvGraphicFramePr>
            <a:graphicFrameLocks noChangeAspect="1"/>
          </p:cNvGraphicFramePr>
          <p:nvPr/>
        </p:nvGraphicFramePr>
        <p:xfrm>
          <a:off x="2209800" y="4038600"/>
          <a:ext cx="4667250" cy="1895475"/>
        </p:xfrm>
        <a:graphic>
          <a:graphicData uri="http://schemas.openxmlformats.org/presentationml/2006/ole">
            <mc:AlternateContent xmlns:mc="http://schemas.openxmlformats.org/markup-compatibility/2006">
              <mc:Choice xmlns:v="urn:schemas-microsoft-com:vml" Requires="v">
                <p:oleObj spid="_x0000_s122030" r:id="rId5" imgW="4667902" imgH="1895238" progId="PBrush">
                  <p:embed/>
                </p:oleObj>
              </mc:Choice>
              <mc:Fallback>
                <p:oleObj r:id="rId5" imgW="4667902" imgH="1895238" progId="PBrush">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038600"/>
                        <a:ext cx="46672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dissolv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zh-CN" altLang="en-US" smtClean="0"/>
              <a:t>信息隐藏研究分支</a:t>
            </a:r>
            <a:r>
              <a:rPr lang="en-US" altLang="zh-CN" smtClean="0"/>
              <a:t>——</a:t>
            </a:r>
            <a:r>
              <a:rPr lang="zh-CN" altLang="en-US" smtClean="0"/>
              <a:t>图像取证</a:t>
            </a:r>
          </a:p>
        </p:txBody>
      </p:sp>
      <p:sp>
        <p:nvSpPr>
          <p:cNvPr id="73731" name="Rectangle 3"/>
          <p:cNvSpPr>
            <a:spLocks noGrp="1" noChangeArrowheads="1"/>
          </p:cNvSpPr>
          <p:nvPr>
            <p:ph sz="half" idx="1"/>
          </p:nvPr>
        </p:nvSpPr>
        <p:spPr/>
        <p:txBody>
          <a:bodyPr/>
          <a:lstStyle/>
          <a:p>
            <a:r>
              <a:rPr lang="zh-CN" altLang="en-US" dirty="0" smtClean="0"/>
              <a:t>图像取证背景</a:t>
            </a:r>
            <a:endParaRPr lang="en-US" altLang="zh-CN" dirty="0" smtClean="0"/>
          </a:p>
          <a:p>
            <a:pPr lvl="1"/>
            <a:r>
              <a:rPr lang="zh-CN" altLang="en-US" dirty="0" smtClean="0"/>
              <a:t>数码相机的快速普及，图像处理和编辑软件的广泛使用，使得修改、编辑数码照片变得越来越简单和有趣，任何人都可以</a:t>
            </a:r>
            <a:r>
              <a:rPr lang="zh-CN" altLang="en-US" b="1" dirty="0" smtClean="0">
                <a:solidFill>
                  <a:srgbClr val="FF0000"/>
                </a:solidFill>
              </a:rPr>
              <a:t>轻易地完成图像的造假</a:t>
            </a:r>
            <a:r>
              <a:rPr lang="zh-CN" altLang="en-US" dirty="0" smtClean="0"/>
              <a:t>。</a:t>
            </a:r>
            <a:endParaRPr lang="en-US" altLang="zh-CN" dirty="0" smtClean="0"/>
          </a:p>
          <a:p>
            <a:endParaRPr lang="en-US" altLang="zh-CN" dirty="0" smtClean="0"/>
          </a:p>
        </p:txBody>
      </p:sp>
      <p:sp>
        <p:nvSpPr>
          <p:cNvPr id="122884" name="内容占位符 4"/>
          <p:cNvSpPr>
            <a:spLocks noGrp="1"/>
          </p:cNvSpPr>
          <p:nvPr>
            <p:ph sz="half" idx="2"/>
          </p:nvPr>
        </p:nvSpPr>
        <p:spPr/>
        <p:txBody>
          <a:bodyPr/>
          <a:lstStyle/>
          <a:p>
            <a:endParaRPr lang="zh-CN" altLang="en-US" smtClean="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l="50427"/>
          <a:stretch>
            <a:fillRect/>
          </a:stretch>
        </p:blipFill>
        <p:spPr bwMode="auto">
          <a:xfrm>
            <a:off x="5281613" y="3838575"/>
            <a:ext cx="2808287" cy="217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r="49812"/>
          <a:stretch>
            <a:fillRect/>
          </a:stretch>
        </p:blipFill>
        <p:spPr bwMode="auto">
          <a:xfrm>
            <a:off x="5137150" y="1546225"/>
            <a:ext cx="2952750"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7"/>
          <p:cNvSpPr>
            <a:spLocks noGrp="1"/>
          </p:cNvSpPr>
          <p:nvPr>
            <p:ph type="title"/>
          </p:nvPr>
        </p:nvSpPr>
        <p:spPr/>
        <p:txBody>
          <a:bodyPr/>
          <a:lstStyle/>
          <a:p>
            <a:r>
              <a:rPr lang="zh-CN" altLang="en-US" smtClean="0"/>
              <a:t>信息隐藏研究分支</a:t>
            </a:r>
            <a:r>
              <a:rPr lang="en-US" altLang="zh-CN" smtClean="0"/>
              <a:t>——</a:t>
            </a:r>
            <a:r>
              <a:rPr lang="zh-CN" altLang="en-US" smtClean="0"/>
              <a:t>图像取证</a:t>
            </a:r>
          </a:p>
        </p:txBody>
      </p:sp>
      <p:sp>
        <p:nvSpPr>
          <p:cNvPr id="124931" name="内容占位符 8"/>
          <p:cNvSpPr>
            <a:spLocks noGrp="1"/>
          </p:cNvSpPr>
          <p:nvPr>
            <p:ph idx="1"/>
          </p:nvPr>
        </p:nvSpPr>
        <p:spPr/>
        <p:txBody>
          <a:bodyPr/>
          <a:lstStyle/>
          <a:p>
            <a:r>
              <a:rPr lang="zh-CN" altLang="en-US" dirty="0" smtClean="0"/>
              <a:t>图像取证</a:t>
            </a:r>
            <a:endParaRPr lang="en-US" altLang="zh-CN" dirty="0" smtClean="0"/>
          </a:p>
          <a:p>
            <a:pPr lvl="1"/>
            <a:r>
              <a:rPr lang="zh-CN" altLang="en-US" dirty="0" smtClean="0"/>
              <a:t>运用包含数字信号处理、数字水印在内的各项技术，</a:t>
            </a:r>
            <a:r>
              <a:rPr lang="zh-CN" altLang="en-US" dirty="0" smtClean="0">
                <a:solidFill>
                  <a:srgbClr val="FF0000"/>
                </a:solidFill>
              </a:rPr>
              <a:t>鉴定图像的来源</a:t>
            </a:r>
            <a:r>
              <a:rPr lang="zh-CN" altLang="en-US" dirty="0" smtClean="0"/>
              <a:t>（数码相机、扫描仪、计算机生成、图像采集卡</a:t>
            </a:r>
            <a:r>
              <a:rPr lang="en-US" altLang="zh-CN" dirty="0" smtClean="0"/>
              <a:t>…</a:t>
            </a:r>
            <a:r>
              <a:rPr lang="zh-CN" altLang="en-US" dirty="0" smtClean="0"/>
              <a:t>），以及</a:t>
            </a:r>
            <a:r>
              <a:rPr lang="zh-CN" altLang="en-US" dirty="0" smtClean="0">
                <a:solidFill>
                  <a:srgbClr val="FF0000"/>
                </a:solidFill>
              </a:rPr>
              <a:t>图像完整性</a:t>
            </a:r>
            <a:r>
              <a:rPr lang="zh-CN" altLang="en-US" dirty="0" smtClean="0"/>
              <a:t>（是否经过编辑？经过何种编辑？在何处被编辑？）。</a:t>
            </a:r>
          </a:p>
        </p:txBody>
      </p:sp>
    </p:spTree>
  </p:cSld>
  <p:clrMapOvr>
    <a:masterClrMapping/>
  </p:clrMapOvr>
  <p:transition>
    <p:dissolv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zh-CN" altLang="en-US" dirty="0"/>
              <a:t>分支</a:t>
            </a:r>
            <a:r>
              <a:rPr lang="en-US" altLang="zh-CN" dirty="0" smtClean="0"/>
              <a:t>——</a:t>
            </a:r>
            <a:r>
              <a:rPr lang="zh-CN" altLang="en-US" dirty="0" smtClean="0"/>
              <a:t>感知哈希</a:t>
            </a:r>
          </a:p>
        </p:txBody>
      </p:sp>
      <p:sp>
        <p:nvSpPr>
          <p:cNvPr id="19460" name="Rectangle 3"/>
          <p:cNvSpPr>
            <a:spLocks noGrp="1" noChangeArrowheads="1"/>
          </p:cNvSpPr>
          <p:nvPr>
            <p:ph type="body" idx="1"/>
          </p:nvPr>
        </p:nvSpPr>
        <p:spPr/>
        <p:txBody>
          <a:bodyPr/>
          <a:lstStyle/>
          <a:p>
            <a:pPr eaLnBrk="1" hangingPunct="1">
              <a:lnSpc>
                <a:spcPct val="90000"/>
              </a:lnSpc>
            </a:pPr>
            <a:r>
              <a:rPr lang="zh-CN" altLang="en-US" dirty="0" smtClean="0"/>
              <a:t>感知哈希</a:t>
            </a:r>
          </a:p>
          <a:p>
            <a:pPr lvl="1" eaLnBrk="1" hangingPunct="1">
              <a:lnSpc>
                <a:spcPct val="90000"/>
              </a:lnSpc>
            </a:pPr>
            <a:r>
              <a:rPr lang="zh-CN" altLang="en-US" dirty="0" smtClean="0"/>
              <a:t>图像感知哈希：由图像数据集到图像感知摘要集的一个简短的</a:t>
            </a:r>
            <a:r>
              <a:rPr lang="zh-CN" altLang="en-US" b="1" dirty="0" smtClean="0">
                <a:solidFill>
                  <a:srgbClr val="FF0000"/>
                </a:solidFill>
              </a:rPr>
              <a:t>单向映</a:t>
            </a:r>
            <a:r>
              <a:rPr lang="zh-CN" altLang="en-US" dirty="0" smtClean="0">
                <a:solidFill>
                  <a:srgbClr val="FF0000"/>
                </a:solidFill>
              </a:rPr>
              <a:t>射</a:t>
            </a:r>
            <a:r>
              <a:rPr lang="zh-CN" altLang="en-US" dirty="0" smtClean="0"/>
              <a:t>，是对图像感知信息的</a:t>
            </a:r>
            <a:r>
              <a:rPr lang="zh-CN" altLang="en-US" b="1" dirty="0" smtClean="0">
                <a:solidFill>
                  <a:srgbClr val="0000CC"/>
                </a:solidFill>
              </a:rPr>
              <a:t>简短摘要</a:t>
            </a:r>
          </a:p>
          <a:p>
            <a:pPr lvl="1" eaLnBrk="1" hangingPunct="1">
              <a:lnSpc>
                <a:spcPct val="90000"/>
              </a:lnSpc>
            </a:pPr>
            <a:r>
              <a:rPr lang="zh-CN" altLang="en-US" dirty="0" smtClean="0"/>
              <a:t>图像感知哈希：借鉴了密码学哈希的摘要性、单向性和抗碰撞性的同时，最重要的是要求其能够对内容保持操作具有鲁棒性，并对内容篡改操作具有敏感性</a:t>
            </a:r>
          </a:p>
          <a:p>
            <a:pPr lvl="1" eaLnBrk="1" hangingPunct="1">
              <a:lnSpc>
                <a:spcPct val="90000"/>
              </a:lnSpc>
            </a:pPr>
            <a:r>
              <a:rPr lang="zh-CN" altLang="en-US" dirty="0" smtClean="0"/>
              <a:t>主要</a:t>
            </a:r>
            <a:r>
              <a:rPr lang="zh-CN" altLang="en-US" b="1" dirty="0" smtClean="0">
                <a:solidFill>
                  <a:srgbClr val="0000CC"/>
                </a:solidFill>
              </a:rPr>
              <a:t>用于解决图像内容的识别和认证</a:t>
            </a:r>
          </a:p>
        </p:txBody>
      </p:sp>
    </p:spTree>
    <p:extLst>
      <p:ext uri="{BB962C8B-B14F-4D97-AF65-F5344CB8AC3E}">
        <p14:creationId xmlns:p14="http://schemas.microsoft.com/office/powerpoint/2010/main" val="337671659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 calcmode="lin" valueType="num">
                                      <p:cBhvr additive="base">
                                        <p:cTn id="7" dur="500" fill="hold"/>
                                        <p:tgtEl>
                                          <p:spTgt spid="194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0">
                                            <p:txEl>
                                              <p:pRg st="1" end="1"/>
                                            </p:txEl>
                                          </p:spTgt>
                                        </p:tgtEl>
                                        <p:attrNameLst>
                                          <p:attrName>style.visibility</p:attrName>
                                        </p:attrNameLst>
                                      </p:cBhvr>
                                      <p:to>
                                        <p:strVal val="visible"/>
                                      </p:to>
                                    </p:set>
                                    <p:anim calcmode="lin" valueType="num">
                                      <p:cBhvr additive="base">
                                        <p:cTn id="13" dur="500" fill="hold"/>
                                        <p:tgtEl>
                                          <p:spTgt spid="1946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6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60">
                                            <p:txEl>
                                              <p:pRg st="2" end="2"/>
                                            </p:txEl>
                                          </p:spTgt>
                                        </p:tgtEl>
                                        <p:attrNameLst>
                                          <p:attrName>style.visibility</p:attrName>
                                        </p:attrNameLst>
                                      </p:cBhvr>
                                      <p:to>
                                        <p:strVal val="visible"/>
                                      </p:to>
                                    </p:set>
                                    <p:anim calcmode="lin" valueType="num">
                                      <p:cBhvr additive="base">
                                        <p:cTn id="19" dur="500" fill="hold"/>
                                        <p:tgtEl>
                                          <p:spTgt spid="1946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6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460">
                                            <p:txEl>
                                              <p:pRg st="3" end="3"/>
                                            </p:txEl>
                                          </p:spTgt>
                                        </p:tgtEl>
                                        <p:attrNameLst>
                                          <p:attrName>style.visibility</p:attrName>
                                        </p:attrNameLst>
                                      </p:cBhvr>
                                      <p:to>
                                        <p:strVal val="visible"/>
                                      </p:to>
                                    </p:set>
                                    <p:anim calcmode="lin" valueType="num">
                                      <p:cBhvr additive="base">
                                        <p:cTn id="25" dur="500" fill="hold"/>
                                        <p:tgtEl>
                                          <p:spTgt spid="1946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6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2"/>
          <p:cNvSpPr>
            <a:spLocks noGrp="1" noChangeArrowheads="1"/>
          </p:cNvSpPr>
          <p:nvPr>
            <p:ph type="title"/>
          </p:nvPr>
        </p:nvSpPr>
        <p:spPr/>
        <p:txBody>
          <a:bodyPr/>
          <a:lstStyle/>
          <a:p>
            <a:pPr eaLnBrk="1" hangingPunct="1"/>
            <a:r>
              <a:rPr lang="zh-CN" altLang="en-US" smtClean="0"/>
              <a:t>总结</a:t>
            </a:r>
          </a:p>
        </p:txBody>
      </p:sp>
      <p:sp>
        <p:nvSpPr>
          <p:cNvPr id="37891"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90000"/>
              </a:lnSpc>
            </a:pPr>
            <a:r>
              <a:rPr lang="zh-CN" altLang="en-US" dirty="0" smtClean="0"/>
              <a:t>信息隐藏技术的最重要的两个分支是数字水印、隐写术。</a:t>
            </a:r>
          </a:p>
          <a:p>
            <a:pPr eaLnBrk="1" hangingPunct="1">
              <a:lnSpc>
                <a:spcPct val="90000"/>
              </a:lnSpc>
            </a:pPr>
            <a:r>
              <a:rPr lang="zh-CN" altLang="en-US" dirty="0" smtClean="0"/>
              <a:t>数字水印主要用于版权保护。</a:t>
            </a:r>
          </a:p>
          <a:p>
            <a:pPr eaLnBrk="1" hangingPunct="1">
              <a:lnSpc>
                <a:spcPct val="90000"/>
              </a:lnSpc>
            </a:pPr>
            <a:r>
              <a:rPr lang="zh-CN" altLang="en-US" dirty="0" smtClean="0"/>
              <a:t>隐写术主要用于保密通信。</a:t>
            </a:r>
            <a:endParaRPr lang="en-US" altLang="zh-CN" dirty="0" smtClean="0"/>
          </a:p>
          <a:p>
            <a:pPr eaLnBrk="1" hangingPunct="1">
              <a:lnSpc>
                <a:spcPct val="90000"/>
              </a:lnSpc>
            </a:pPr>
            <a:r>
              <a:rPr lang="zh-CN" altLang="en-US" dirty="0" smtClean="0"/>
              <a:t>数字水印嵌入载体中的信息与载体有关。</a:t>
            </a:r>
            <a:endParaRPr lang="en-US" altLang="zh-CN" dirty="0" smtClean="0"/>
          </a:p>
          <a:p>
            <a:pPr eaLnBrk="1" hangingPunct="1">
              <a:lnSpc>
                <a:spcPct val="90000"/>
              </a:lnSpc>
            </a:pPr>
            <a:r>
              <a:rPr lang="zh-CN" altLang="en-US" dirty="0" smtClean="0"/>
              <a:t>隐写术则嵌入与载体无关的秘密信息。</a:t>
            </a:r>
            <a:endParaRPr lang="en-US" altLang="zh-CN" dirty="0" smtClean="0"/>
          </a:p>
          <a:p>
            <a:pPr eaLnBrk="1" hangingPunct="1">
              <a:lnSpc>
                <a:spcPct val="90000"/>
              </a:lnSpc>
            </a:pPr>
            <a:r>
              <a:rPr lang="zh-CN" altLang="en-US" dirty="0" smtClean="0"/>
              <a:t>基于隐写术的保密通信掩盖的是通信存在的事实。</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 calcmode="lin" valueType="num">
                                      <p:cBhvr additive="base">
                                        <p:cTn id="19"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7891">
                                            <p:txEl>
                                              <p:pRg st="3" end="3"/>
                                            </p:txEl>
                                          </p:spTgt>
                                        </p:tgtEl>
                                        <p:attrNameLst>
                                          <p:attrName>style.visibility</p:attrName>
                                        </p:attrNameLst>
                                      </p:cBhvr>
                                      <p:to>
                                        <p:strVal val="visible"/>
                                      </p:to>
                                    </p:set>
                                    <p:anim calcmode="lin" valueType="num">
                                      <p:cBhvr additive="base">
                                        <p:cTn id="25"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8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7891">
                                            <p:txEl>
                                              <p:pRg st="4" end="4"/>
                                            </p:txEl>
                                          </p:spTgt>
                                        </p:tgtEl>
                                        <p:attrNameLst>
                                          <p:attrName>style.visibility</p:attrName>
                                        </p:attrNameLst>
                                      </p:cBhvr>
                                      <p:to>
                                        <p:strVal val="visible"/>
                                      </p:to>
                                    </p:set>
                                    <p:anim calcmode="lin" valueType="num">
                                      <p:cBhvr additive="base">
                                        <p:cTn id="31"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8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7891">
                                            <p:txEl>
                                              <p:pRg st="5" end="5"/>
                                            </p:txEl>
                                          </p:spTgt>
                                        </p:tgtEl>
                                        <p:attrNameLst>
                                          <p:attrName>style.visibility</p:attrName>
                                        </p:attrNameLst>
                                      </p:cBhvr>
                                      <p:to>
                                        <p:strVal val="visible"/>
                                      </p:to>
                                    </p:set>
                                    <p:anim calcmode="lin" valueType="num">
                                      <p:cBhvr additive="base">
                                        <p:cTn id="37"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8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pPr eaLnBrk="1" hangingPunct="1"/>
            <a:r>
              <a:rPr lang="zh-CN" altLang="en-US" sz="3200" smtClean="0"/>
              <a:t>与密码技术的区别</a:t>
            </a:r>
            <a:endParaRPr lang="en-US" altLang="zh-CN" sz="3200" smtClean="0"/>
          </a:p>
        </p:txBody>
      </p:sp>
      <p:graphicFrame>
        <p:nvGraphicFramePr>
          <p:cNvPr id="55301" name="Object 5"/>
          <p:cNvGraphicFramePr>
            <a:graphicFrameLocks noGrp="1" noChangeAspect="1"/>
          </p:cNvGraphicFramePr>
          <p:nvPr>
            <p:ph idx="1"/>
          </p:nvPr>
        </p:nvGraphicFramePr>
        <p:xfrm>
          <a:off x="4067175" y="3467100"/>
          <a:ext cx="990600" cy="990600"/>
        </p:xfrm>
        <a:graphic>
          <a:graphicData uri="http://schemas.openxmlformats.org/presentationml/2006/ole">
            <mc:AlternateContent xmlns:mc="http://schemas.openxmlformats.org/markup-compatibility/2006">
              <mc:Choice xmlns:v="urn:schemas-microsoft-com:vml" Requires="v">
                <p:oleObj spid="_x0000_s16476" name="图片" r:id="rId3" imgW="990600" imgH="990600" progId="Word.Picture.8">
                  <p:embed/>
                </p:oleObj>
              </mc:Choice>
              <mc:Fallback>
                <p:oleObj name="图片" r:id="rId3" imgW="990600" imgH="990600"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3467100"/>
                        <a:ext cx="990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9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2060575"/>
            <a:ext cx="20701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2054225"/>
            <a:ext cx="22098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55301"/>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5530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55303"/>
                                        </p:tgtEl>
                                        <p:attrNameLst>
                                          <p:attrName>style.visibility</p:attrName>
                                        </p:attrNameLst>
                                      </p:cBhvr>
                                      <p:to>
                                        <p:strVal val="visible"/>
                                      </p:to>
                                    </p:set>
                                    <p:anim calcmode="lin" valueType="num">
                                      <p:cBhvr additive="base">
                                        <p:cTn id="11" dur="500" fill="hold"/>
                                        <p:tgtEl>
                                          <p:spTgt spid="55303"/>
                                        </p:tgtEl>
                                        <p:attrNameLst>
                                          <p:attrName>ppt_x</p:attrName>
                                        </p:attrNameLst>
                                      </p:cBhvr>
                                      <p:tavLst>
                                        <p:tav tm="0">
                                          <p:val>
                                            <p:strVal val="0-#ppt_w/2"/>
                                          </p:val>
                                        </p:tav>
                                        <p:tav tm="100000">
                                          <p:val>
                                            <p:strVal val="#ppt_x"/>
                                          </p:val>
                                        </p:tav>
                                      </p:tavLst>
                                    </p:anim>
                                    <p:anim calcmode="lin" valueType="num">
                                      <p:cBhvr additive="base">
                                        <p:cTn id="12" dur="500" fill="hold"/>
                                        <p:tgtEl>
                                          <p:spTgt spid="553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zh-CN" altLang="en-US" sz="3200" smtClean="0"/>
              <a:t>与密码技术的区别</a:t>
            </a: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25" y="2000250"/>
            <a:ext cx="4657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ext Box 6"/>
          <p:cNvSpPr txBox="1">
            <a:spLocks noChangeArrowheads="1"/>
          </p:cNvSpPr>
          <p:nvPr/>
        </p:nvSpPr>
        <p:spPr bwMode="auto">
          <a:xfrm>
            <a:off x="5205413" y="328612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Tahoma" panose="020B0604030504040204" pitchFamily="34" charset="0"/>
              </a:rPr>
              <a:t>乱码</a:t>
            </a:r>
          </a:p>
        </p:txBody>
      </p:sp>
      <p:pic>
        <p:nvPicPr>
          <p:cNvPr id="6656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000250"/>
            <a:ext cx="22098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8"/>
          <p:cNvSpPr txBox="1">
            <a:spLocks noChangeArrowheads="1"/>
          </p:cNvSpPr>
          <p:nvPr/>
        </p:nvSpPr>
        <p:spPr bwMode="auto">
          <a:xfrm>
            <a:off x="428625" y="5972175"/>
            <a:ext cx="4027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Tahoma" panose="020B0604030504040204" pitchFamily="34" charset="0"/>
              </a:rPr>
              <a:t>“普通”数字媒体（调制）</a:t>
            </a:r>
          </a:p>
        </p:txBody>
      </p:sp>
      <p:sp>
        <p:nvSpPr>
          <p:cNvPr id="10249" name="Text Box 8"/>
          <p:cNvSpPr txBox="1">
            <a:spLocks noChangeArrowheads="1"/>
          </p:cNvSpPr>
          <p:nvPr/>
        </p:nvSpPr>
        <p:spPr bwMode="auto">
          <a:xfrm>
            <a:off x="1042988" y="1571625"/>
            <a:ext cx="496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Tahoma" panose="020B0604030504040204" pitchFamily="34" charset="0"/>
              </a:rPr>
              <a:t>传送内容不同</a:t>
            </a:r>
            <a:endParaRPr lang="en-US" altLang="zh-CN" sz="2400">
              <a:latin typeface="Tahoma" panose="020B060403050404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 calcmode="lin" valueType="num">
                                      <p:cBhvr additive="base">
                                        <p:cTn id="7" dur="500" fill="hold"/>
                                        <p:tgtEl>
                                          <p:spTgt spid="10249"/>
                                        </p:tgtEl>
                                        <p:attrNameLst>
                                          <p:attrName>ppt_x</p:attrName>
                                        </p:attrNameLst>
                                      </p:cBhvr>
                                      <p:tavLst>
                                        <p:tav tm="0">
                                          <p:val>
                                            <p:strVal val="#ppt_x"/>
                                          </p:val>
                                        </p:tav>
                                        <p:tav tm="100000">
                                          <p:val>
                                            <p:strVal val="#ppt_x"/>
                                          </p:val>
                                        </p:tav>
                                      </p:tavLst>
                                    </p:anim>
                                    <p:anim calcmode="lin" valueType="num">
                                      <p:cBhvr additive="base">
                                        <p:cTn id="8"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6567"/>
                                        </p:tgtEl>
                                        <p:attrNameLst>
                                          <p:attrName>style.visibility</p:attrName>
                                        </p:attrNameLst>
                                      </p:cBhvr>
                                      <p:to>
                                        <p:strVal val="visible"/>
                                      </p:to>
                                    </p:set>
                                    <p:anim calcmode="lin" valueType="num">
                                      <p:cBhvr additive="base">
                                        <p:cTn id="13" dur="500" fill="hold"/>
                                        <p:tgtEl>
                                          <p:spTgt spid="66567"/>
                                        </p:tgtEl>
                                        <p:attrNameLst>
                                          <p:attrName>ppt_x</p:attrName>
                                        </p:attrNameLst>
                                      </p:cBhvr>
                                      <p:tavLst>
                                        <p:tav tm="0">
                                          <p:val>
                                            <p:strVal val="#ppt_x"/>
                                          </p:val>
                                        </p:tav>
                                        <p:tav tm="100000">
                                          <p:val>
                                            <p:strVal val="#ppt_x"/>
                                          </p:val>
                                        </p:tav>
                                      </p:tavLst>
                                    </p:anim>
                                    <p:anim calcmode="lin" valueType="num">
                                      <p:cBhvr additive="base">
                                        <p:cTn id="14" dur="500" fill="hold"/>
                                        <p:tgtEl>
                                          <p:spTgt spid="6656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246"/>
                                        </p:tgtEl>
                                        <p:attrNameLst>
                                          <p:attrName>style.visibility</p:attrName>
                                        </p:attrNameLst>
                                      </p:cBhvr>
                                      <p:to>
                                        <p:strVal val="visible"/>
                                      </p:to>
                                    </p:set>
                                    <p:anim calcmode="lin" valueType="num">
                                      <p:cBhvr additive="base">
                                        <p:cTn id="17" dur="500" fill="hold"/>
                                        <p:tgtEl>
                                          <p:spTgt spid="10246"/>
                                        </p:tgtEl>
                                        <p:attrNameLst>
                                          <p:attrName>ppt_x</p:attrName>
                                        </p:attrNameLst>
                                      </p:cBhvr>
                                      <p:tavLst>
                                        <p:tav tm="0">
                                          <p:val>
                                            <p:strVal val="#ppt_x"/>
                                          </p:val>
                                        </p:tav>
                                        <p:tav tm="100000">
                                          <p:val>
                                            <p:strVal val="#ppt_x"/>
                                          </p:val>
                                        </p:tav>
                                      </p:tavLst>
                                    </p:anim>
                                    <p:anim calcmode="lin" valueType="num">
                                      <p:cBhvr additive="base">
                                        <p:cTn id="18"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246" grpId="0"/>
      <p:bldP spid="102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t>与密码技术的区别</a:t>
            </a:r>
          </a:p>
        </p:txBody>
      </p:sp>
      <p:sp>
        <p:nvSpPr>
          <p:cNvPr id="2" name="Rectangle 3" descr="Rectangle: Click to edit Master text styles&#10;Second level&#10;Third level&#10;Fourth level&#10;Fifth level"/>
          <p:cNvSpPr>
            <a:spLocks noGrp="1" noChangeArrowheads="1"/>
          </p:cNvSpPr>
          <p:nvPr>
            <p:ph sz="half" idx="1"/>
          </p:nvPr>
        </p:nvSpPr>
        <p:spPr>
          <a:xfrm>
            <a:off x="992188" y="1827213"/>
            <a:ext cx="3579812" cy="4114800"/>
          </a:xfrm>
        </p:spPr>
        <p:txBody>
          <a:bodyPr/>
          <a:lstStyle/>
          <a:p>
            <a:pPr eaLnBrk="1" hangingPunct="1">
              <a:lnSpc>
                <a:spcPct val="150000"/>
              </a:lnSpc>
            </a:pPr>
            <a:r>
              <a:rPr lang="zh-CN" altLang="en-US" dirty="0" smtClean="0"/>
              <a:t>密码学</a:t>
            </a:r>
          </a:p>
          <a:p>
            <a:pPr lvl="1" eaLnBrk="1" hangingPunct="1">
              <a:lnSpc>
                <a:spcPct val="150000"/>
              </a:lnSpc>
            </a:pPr>
            <a:r>
              <a:rPr lang="zh-CN" altLang="en-US" dirty="0" smtClean="0"/>
              <a:t>密文是不可懂的</a:t>
            </a:r>
            <a:r>
              <a:rPr lang="zh-CN" altLang="en-US" dirty="0" smtClean="0">
                <a:latin typeface="Times New Roman" panose="02020603050405020304" pitchFamily="18" charset="0"/>
              </a:rPr>
              <a:t>“</a:t>
            </a:r>
            <a:r>
              <a:rPr lang="zh-CN" altLang="en-US" dirty="0" smtClean="0"/>
              <a:t>乱码</a:t>
            </a:r>
            <a:r>
              <a:rPr lang="zh-CN" altLang="en-US" dirty="0" smtClean="0">
                <a:latin typeface="Times New Roman" panose="02020603050405020304" pitchFamily="18" charset="0"/>
              </a:rPr>
              <a:t>”</a:t>
            </a:r>
            <a:endParaRPr lang="zh-CN" altLang="en-US" dirty="0" smtClean="0"/>
          </a:p>
          <a:p>
            <a:pPr lvl="1" eaLnBrk="1" hangingPunct="1">
              <a:lnSpc>
                <a:spcPct val="150000"/>
              </a:lnSpc>
            </a:pPr>
            <a:r>
              <a:rPr lang="zh-CN" altLang="en-US" dirty="0" smtClean="0"/>
              <a:t>秘密信息不可懂</a:t>
            </a:r>
          </a:p>
        </p:txBody>
      </p:sp>
      <p:sp>
        <p:nvSpPr>
          <p:cNvPr id="7" name="Content Placeholder 6"/>
          <p:cNvSpPr>
            <a:spLocks noGrp="1"/>
          </p:cNvSpPr>
          <p:nvPr>
            <p:ph sz="half" idx="2"/>
          </p:nvPr>
        </p:nvSpPr>
        <p:spPr>
          <a:xfrm>
            <a:off x="4562475" y="1827213"/>
            <a:ext cx="3581400" cy="4114800"/>
          </a:xfrm>
        </p:spPr>
        <p:txBody>
          <a:bodyPr/>
          <a:lstStyle/>
          <a:p>
            <a:pPr eaLnBrk="1" hangingPunct="1">
              <a:lnSpc>
                <a:spcPct val="150000"/>
              </a:lnSpc>
            </a:pPr>
            <a:r>
              <a:rPr lang="zh-CN" altLang="en-US" dirty="0" smtClean="0"/>
              <a:t>信息隐藏</a:t>
            </a:r>
          </a:p>
          <a:p>
            <a:pPr lvl="1" eaLnBrk="1" hangingPunct="1">
              <a:lnSpc>
                <a:spcPct val="150000"/>
              </a:lnSpc>
            </a:pPr>
            <a:r>
              <a:rPr lang="zh-CN" altLang="en-US" dirty="0" smtClean="0"/>
              <a:t>载体和隐写</a:t>
            </a:r>
            <a:r>
              <a:rPr lang="en-US" altLang="zh-CN" dirty="0" smtClean="0"/>
              <a:t>/</a:t>
            </a:r>
            <a:r>
              <a:rPr lang="zh-CN" altLang="en-US" dirty="0" smtClean="0"/>
              <a:t>水印载体类似</a:t>
            </a:r>
          </a:p>
          <a:p>
            <a:pPr lvl="1" eaLnBrk="1" hangingPunct="1">
              <a:lnSpc>
                <a:spcPct val="150000"/>
              </a:lnSpc>
            </a:pPr>
            <a:r>
              <a:rPr lang="zh-CN" altLang="en-US" dirty="0" smtClean="0"/>
              <a:t>秘密信息不可见</a:t>
            </a:r>
          </a:p>
          <a:p>
            <a:endParaRPr lang="zh-CN" altLang="en-US" dirty="0" smtClean="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additive="base">
                                        <p:cTn id="3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build="p" bldLvl="5"/>
    </p:bldLst>
  </p:timing>
</p:sld>
</file>

<file path=ppt/theme/theme1.xml><?xml version="1.0" encoding="utf-8"?>
<a:theme xmlns:a="http://schemas.openxmlformats.org/drawingml/2006/main" name="Green">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Template>
  <TotalTime>5664</TotalTime>
  <Words>3556</Words>
  <Application>Microsoft Office PowerPoint</Application>
  <PresentationFormat>全屏显示(4:3)</PresentationFormat>
  <Paragraphs>381</Paragraphs>
  <Slides>64</Slides>
  <Notes>56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64</vt:i4>
      </vt:variant>
    </vt:vector>
  </HeadingPairs>
  <TitlesOfParts>
    <vt:vector size="67" baseType="lpstr">
      <vt:lpstr>Green</vt:lpstr>
      <vt:lpstr>Visio</vt:lpstr>
      <vt:lpstr>图片</vt:lpstr>
      <vt:lpstr>  第4章 信息隐藏与数字水印 </vt:lpstr>
      <vt:lpstr>提纲</vt:lpstr>
      <vt:lpstr>典型隐写和数字水印系统</vt:lpstr>
      <vt:lpstr>数字水印和隐写术</vt:lpstr>
      <vt:lpstr>数字水印和隐写术</vt:lpstr>
      <vt:lpstr>与密码技术的区别</vt:lpstr>
      <vt:lpstr>与密码技术的区别</vt:lpstr>
      <vt:lpstr>与密码技术的区别</vt:lpstr>
      <vt:lpstr>与密码技术的区别</vt:lpstr>
      <vt:lpstr>提纲</vt:lpstr>
      <vt:lpstr>信息隐藏的历史</vt:lpstr>
      <vt:lpstr>隐写术和数字水印历史——技术型技术</vt:lpstr>
      <vt:lpstr>隐写术和数字水印历史——技术型技术</vt:lpstr>
      <vt:lpstr>隐写术和数字水印历史——技术型技术</vt:lpstr>
      <vt:lpstr>隐写术和数字水印历史——技术型技术</vt:lpstr>
      <vt:lpstr>隐写术和数字水印历史——技术型技术</vt:lpstr>
      <vt:lpstr>隐写术和数字水印历史                     ——语言学型技术</vt:lpstr>
      <vt:lpstr>隐写术和数字水印历史                     ——语言学型技术</vt:lpstr>
      <vt:lpstr>隐写术和数字水印历史                     ——语言学型技术</vt:lpstr>
      <vt:lpstr>隐写术和数字水印历史                     ——语言学型技术</vt:lpstr>
      <vt:lpstr>隐写术和数字水印历史                ——艺术作品中的隐写术</vt:lpstr>
      <vt:lpstr>隐写术和数字水印历史                     ——版权保护型技术</vt:lpstr>
      <vt:lpstr>隐写术和数字水印历史                     ——版权保护型技术</vt:lpstr>
      <vt:lpstr>隐写术和数字水印历史                     ——版权保护型技术</vt:lpstr>
      <vt:lpstr>隐写术和数字水印历史                     ——版权保护型技术</vt:lpstr>
      <vt:lpstr>隐写术和数字水印历史——小结</vt:lpstr>
      <vt:lpstr>提纲</vt:lpstr>
      <vt:lpstr>信息隐藏发展阶段</vt:lpstr>
      <vt:lpstr>信息隐藏发展阶段</vt:lpstr>
      <vt:lpstr>信息隐藏发展阶段</vt:lpstr>
      <vt:lpstr>信息隐藏发展阶段</vt:lpstr>
      <vt:lpstr>隐写术和数字水印现状</vt:lpstr>
      <vt:lpstr>隐写术和数字水印现状</vt:lpstr>
      <vt:lpstr>隐写术和数字水印现状</vt:lpstr>
      <vt:lpstr>隐写术和数字水印现状</vt:lpstr>
      <vt:lpstr>隐写术和数字水印现状</vt:lpstr>
      <vt:lpstr>隐写术和数字水印现状  ——研究课题</vt:lpstr>
      <vt:lpstr>隐写术和数字水印现状  ——研究课题</vt:lpstr>
      <vt:lpstr>隐写术和数字水印现状  ——研究层次</vt:lpstr>
      <vt:lpstr>隐写术和数字水印现状  ——文献检索（关键词）</vt:lpstr>
      <vt:lpstr>提纲</vt:lpstr>
      <vt:lpstr>信息隐藏研究分支</vt:lpstr>
      <vt:lpstr>信息隐藏研究分支——隐写术</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信息隐藏研究分支——数字水印</vt:lpstr>
      <vt:lpstr>分支——数字水印</vt:lpstr>
      <vt:lpstr>分支——隐蔽信道</vt:lpstr>
      <vt:lpstr>信息隐藏研究分支——可视密码</vt:lpstr>
      <vt:lpstr>信息隐藏研究分支——可视密码</vt:lpstr>
      <vt:lpstr>PowerPoint 演示文稿</vt:lpstr>
      <vt:lpstr>信息隐藏研究分支——图像取证</vt:lpstr>
      <vt:lpstr>信息隐藏研究分支——图像取证</vt:lpstr>
      <vt:lpstr>分支——感知哈希</vt:lpstr>
      <vt:lpstr>总结</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概论</dc:title>
  <dc:creator>xxniu</dc:creator>
  <cp:lastModifiedBy>nuist</cp:lastModifiedBy>
  <cp:revision>951</cp:revision>
  <cp:lastPrinted>2020-03-16T15:57:18Z</cp:lastPrinted>
  <dcterms:created xsi:type="dcterms:W3CDTF">2004-07-27T09:21:26Z</dcterms:created>
  <dcterms:modified xsi:type="dcterms:W3CDTF">2022-09-19T05:02:35Z</dcterms:modified>
</cp:coreProperties>
</file>